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8" r:id="rId9"/>
    <p:sldId id="279" r:id="rId10"/>
    <p:sldId id="262" r:id="rId11"/>
    <p:sldId id="264" r:id="rId12"/>
    <p:sldId id="292" r:id="rId13"/>
    <p:sldId id="276" r:id="rId14"/>
    <p:sldId id="263" r:id="rId15"/>
    <p:sldId id="293" r:id="rId16"/>
    <p:sldId id="272" r:id="rId17"/>
    <p:sldId id="277" r:id="rId18"/>
    <p:sldId id="266" r:id="rId19"/>
    <p:sldId id="281" r:id="rId20"/>
    <p:sldId id="268" r:id="rId21"/>
    <p:sldId id="265" r:id="rId22"/>
    <p:sldId id="270" r:id="rId23"/>
    <p:sldId id="267" r:id="rId24"/>
    <p:sldId id="282" r:id="rId25"/>
    <p:sldId id="283" r:id="rId26"/>
    <p:sldId id="286" r:id="rId27"/>
    <p:sldId id="287" r:id="rId28"/>
    <p:sldId id="280" r:id="rId29"/>
    <p:sldId id="273" r:id="rId30"/>
    <p:sldId id="289" r:id="rId31"/>
    <p:sldId id="290" r:id="rId32"/>
    <p:sldId id="291" r:id="rId33"/>
    <p:sldId id="294" r:id="rId34"/>
    <p:sldId id="285" r:id="rId35"/>
    <p:sldId id="2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Sheet1!$E$2:$E$13</c:f>
                <c:numCache>
                  <c:formatCode>General</c:formatCode>
                  <c:ptCount val="12"/>
                  <c:pt idx="0">
                    <c:v>0.146733991281948</c:v>
                  </c:pt>
                  <c:pt idx="1">
                    <c:v>0.13770607453181899</c:v>
                  </c:pt>
                  <c:pt idx="2">
                    <c:v>0.27791107912646201</c:v>
                  </c:pt>
                  <c:pt idx="3">
                    <c:v>0.145890200552621</c:v>
                  </c:pt>
                  <c:pt idx="4">
                    <c:v>0.13095093794298701</c:v>
                  </c:pt>
                  <c:pt idx="5">
                    <c:v>0.13466923356556201</c:v>
                  </c:pt>
                  <c:pt idx="6">
                    <c:v>0.15006171569897001</c:v>
                  </c:pt>
                  <c:pt idx="7">
                    <c:v>0.13095093794298701</c:v>
                  </c:pt>
                  <c:pt idx="8">
                    <c:v>0.16193277068654799</c:v>
                  </c:pt>
                  <c:pt idx="9">
                    <c:v>0.16688874093794301</c:v>
                  </c:pt>
                  <c:pt idx="10">
                    <c:v>0.115523499827289</c:v>
                  </c:pt>
                  <c:pt idx="11">
                    <c:v>0.14555131461166901</c:v>
                  </c:pt>
                </c:numCache>
              </c:numRef>
            </c:plus>
            <c:minus>
              <c:numRef>
                <c:f>Sheet1!$E$2:$E$13</c:f>
                <c:numCache>
                  <c:formatCode>General</c:formatCode>
                  <c:ptCount val="12"/>
                  <c:pt idx="0">
                    <c:v>0.146733991281948</c:v>
                  </c:pt>
                  <c:pt idx="1">
                    <c:v>0.13770607453181899</c:v>
                  </c:pt>
                  <c:pt idx="2">
                    <c:v>0.27791107912646201</c:v>
                  </c:pt>
                  <c:pt idx="3">
                    <c:v>0.145890200552621</c:v>
                  </c:pt>
                  <c:pt idx="4">
                    <c:v>0.13095093794298701</c:v>
                  </c:pt>
                  <c:pt idx="5">
                    <c:v>0.13466923356556201</c:v>
                  </c:pt>
                  <c:pt idx="6">
                    <c:v>0.15006171569897001</c:v>
                  </c:pt>
                  <c:pt idx="7">
                    <c:v>0.13095093794298701</c:v>
                  </c:pt>
                  <c:pt idx="8">
                    <c:v>0.16193277068654799</c:v>
                  </c:pt>
                  <c:pt idx="9">
                    <c:v>0.16688874093794301</c:v>
                  </c:pt>
                  <c:pt idx="10">
                    <c:v>0.115523499827289</c:v>
                  </c:pt>
                  <c:pt idx="11">
                    <c:v>0.14555131461166901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Sheet1!$A$2:$A$13</c:f>
              <c:strCache>
                <c:ptCount val="12"/>
                <c:pt idx="0">
                  <c:v>3HP-INFW-SIGMF</c:v>
                </c:pt>
                <c:pt idx="1">
                  <c:v>3HP-MEAN-SIGMF</c:v>
                </c:pt>
                <c:pt idx="2">
                  <c:v>3HP-ENTR-SIGMF</c:v>
                </c:pt>
                <c:pt idx="3">
                  <c:v>5HP-INFW-SIGMF</c:v>
                </c:pt>
                <c:pt idx="4">
                  <c:v>5HP-MEAN-SIGMF</c:v>
                </c:pt>
                <c:pt idx="5">
                  <c:v>5HP-ENTR-SIGMF</c:v>
                </c:pt>
                <c:pt idx="6">
                  <c:v>3HP-INFW-EVT</c:v>
                </c:pt>
                <c:pt idx="7">
                  <c:v>3HP-MEAN-EVT</c:v>
                </c:pt>
                <c:pt idx="8">
                  <c:v>3HP-ENTR-EVT</c:v>
                </c:pt>
                <c:pt idx="9">
                  <c:v>5HP-INFW-EVT</c:v>
                </c:pt>
                <c:pt idx="10">
                  <c:v>5HP-MEAN-EVT</c:v>
                </c:pt>
                <c:pt idx="11">
                  <c:v>5HP-ENTR-EVT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0.84666666666666701</c:v>
                </c:pt>
                <c:pt idx="1">
                  <c:v>0.76</c:v>
                </c:pt>
                <c:pt idx="2">
                  <c:v>0.69333333333333302</c:v>
                </c:pt>
                <c:pt idx="3">
                  <c:v>0.81333333333333302</c:v>
                </c:pt>
                <c:pt idx="4">
                  <c:v>0.73666666666666702</c:v>
                </c:pt>
                <c:pt idx="5">
                  <c:v>0.60333333333333306</c:v>
                </c:pt>
                <c:pt idx="6">
                  <c:v>0.72</c:v>
                </c:pt>
                <c:pt idx="7">
                  <c:v>0.73666666666666702</c:v>
                </c:pt>
                <c:pt idx="8">
                  <c:v>0.75333333333333297</c:v>
                </c:pt>
                <c:pt idx="9">
                  <c:v>0.76</c:v>
                </c:pt>
                <c:pt idx="10">
                  <c:v>0.79</c:v>
                </c:pt>
                <c:pt idx="1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D6-49E5-BDA1-81D9205F57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Sheet1!$G$2:$G$13</c:f>
                <c:numCache>
                  <c:formatCode>General</c:formatCode>
                  <c:ptCount val="12"/>
                  <c:pt idx="0">
                    <c:v>0.12614360271056599</c:v>
                  </c:pt>
                  <c:pt idx="1">
                    <c:v>0.128833534303156</c:v>
                  </c:pt>
                  <c:pt idx="2">
                    <c:v>0.237225041183702</c:v>
                  </c:pt>
                  <c:pt idx="3">
                    <c:v>0.16962396885265901</c:v>
                  </c:pt>
                  <c:pt idx="4">
                    <c:v>0.128375213624948</c:v>
                  </c:pt>
                  <c:pt idx="5">
                    <c:v>0.16887046073925399</c:v>
                  </c:pt>
                  <c:pt idx="6">
                    <c:v>9.9553185597893404E-2</c:v>
                  </c:pt>
                  <c:pt idx="7">
                    <c:v>0.119440855530349</c:v>
                  </c:pt>
                  <c:pt idx="8">
                    <c:v>0.14558694647842199</c:v>
                  </c:pt>
                  <c:pt idx="9">
                    <c:v>0.13042086564191899</c:v>
                  </c:pt>
                  <c:pt idx="10">
                    <c:v>0.17475855379980801</c:v>
                  </c:pt>
                  <c:pt idx="11">
                    <c:v>0.14321203835107399</c:v>
                  </c:pt>
                </c:numCache>
              </c:numRef>
            </c:plus>
            <c:minus>
              <c:numRef>
                <c:f>Sheet1!$G$2:$G$13</c:f>
                <c:numCache>
                  <c:formatCode>General</c:formatCode>
                  <c:ptCount val="12"/>
                  <c:pt idx="0">
                    <c:v>0.12614360271056599</c:v>
                  </c:pt>
                  <c:pt idx="1">
                    <c:v>0.128833534303156</c:v>
                  </c:pt>
                  <c:pt idx="2">
                    <c:v>0.237225041183702</c:v>
                  </c:pt>
                  <c:pt idx="3">
                    <c:v>0.16962396885265901</c:v>
                  </c:pt>
                  <c:pt idx="4">
                    <c:v>0.128375213624948</c:v>
                  </c:pt>
                  <c:pt idx="5">
                    <c:v>0.16887046073925399</c:v>
                  </c:pt>
                  <c:pt idx="6">
                    <c:v>9.9553185597893404E-2</c:v>
                  </c:pt>
                  <c:pt idx="7">
                    <c:v>0.119440855530349</c:v>
                  </c:pt>
                  <c:pt idx="8">
                    <c:v>0.14558694647842199</c:v>
                  </c:pt>
                  <c:pt idx="9">
                    <c:v>0.13042086564191899</c:v>
                  </c:pt>
                  <c:pt idx="10">
                    <c:v>0.17475855379980801</c:v>
                  </c:pt>
                  <c:pt idx="11">
                    <c:v>0.14321203835107399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Sheet1!$A$2:$A$13</c:f>
              <c:strCache>
                <c:ptCount val="12"/>
                <c:pt idx="0">
                  <c:v>3HP-INFW-SIGMF</c:v>
                </c:pt>
                <c:pt idx="1">
                  <c:v>3HP-MEAN-SIGMF</c:v>
                </c:pt>
                <c:pt idx="2">
                  <c:v>3HP-ENTR-SIGMF</c:v>
                </c:pt>
                <c:pt idx="3">
                  <c:v>5HP-INFW-SIGMF</c:v>
                </c:pt>
                <c:pt idx="4">
                  <c:v>5HP-MEAN-SIGMF</c:v>
                </c:pt>
                <c:pt idx="5">
                  <c:v>5HP-ENTR-SIGMF</c:v>
                </c:pt>
                <c:pt idx="6">
                  <c:v>3HP-INFW-EVT</c:v>
                </c:pt>
                <c:pt idx="7">
                  <c:v>3HP-MEAN-EVT</c:v>
                </c:pt>
                <c:pt idx="8">
                  <c:v>3HP-ENTR-EVT</c:v>
                </c:pt>
                <c:pt idx="9">
                  <c:v>5HP-INFW-EVT</c:v>
                </c:pt>
                <c:pt idx="10">
                  <c:v>5HP-MEAN-EVT</c:v>
                </c:pt>
                <c:pt idx="11">
                  <c:v>5HP-ENTR-EVT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0.91111111111111098</c:v>
                </c:pt>
                <c:pt idx="1">
                  <c:v>0.92222222222222205</c:v>
                </c:pt>
                <c:pt idx="2">
                  <c:v>0.81666666666666698</c:v>
                </c:pt>
                <c:pt idx="3">
                  <c:v>0.86666666666666703</c:v>
                </c:pt>
                <c:pt idx="4">
                  <c:v>0.86250000000000004</c:v>
                </c:pt>
                <c:pt idx="5">
                  <c:v>0.61805555555555602</c:v>
                </c:pt>
                <c:pt idx="6">
                  <c:v>0.89444444444444504</c:v>
                </c:pt>
                <c:pt idx="7">
                  <c:v>0.87777777777777799</c:v>
                </c:pt>
                <c:pt idx="8">
                  <c:v>0.80416666666666703</c:v>
                </c:pt>
                <c:pt idx="9">
                  <c:v>0.844444444444445</c:v>
                </c:pt>
                <c:pt idx="10">
                  <c:v>0.82083333333333297</c:v>
                </c:pt>
                <c:pt idx="11">
                  <c:v>0.79027777777777797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D6-49E5-BDA1-81D9205F5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90000000000000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CV AUC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3HP-INFW-SIGMF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40X</c:v>
                </c:pt>
                <c:pt idx="1">
                  <c:v>100X</c:v>
                </c:pt>
                <c:pt idx="2">
                  <c:v>200X</c:v>
                </c:pt>
                <c:pt idx="3">
                  <c:v>400X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0.86499999999999999</c:v>
                </c:pt>
                <c:pt idx="1">
                  <c:v>0.89070000000000005</c:v>
                </c:pt>
                <c:pt idx="2">
                  <c:v>0.94020000000000004</c:v>
                </c:pt>
                <c:pt idx="3">
                  <c:v>0.90969999999999995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D2-4083-8989-9511016A67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5HP-INFW-EVT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40X</c:v>
                </c:pt>
                <c:pt idx="1">
                  <c:v>100X</c:v>
                </c:pt>
                <c:pt idx="2">
                  <c:v>200X</c:v>
                </c:pt>
                <c:pt idx="3">
                  <c:v>400X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0.88400000000000001</c:v>
                </c:pt>
                <c:pt idx="1">
                  <c:v>0.88219999999999998</c:v>
                </c:pt>
                <c:pt idx="2">
                  <c:v>0.94310000000000005</c:v>
                </c:pt>
                <c:pt idx="3">
                  <c:v>0.90249999999999997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D2-4083-8989-9511016A6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1454880"/>
        <c:axId val="481455864"/>
      </c:lineChart>
      <c:catAx>
        <c:axId val="48145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455864"/>
        <c:crosses val="autoZero"/>
        <c:auto val="1"/>
        <c:lblAlgn val="ctr"/>
        <c:lblOffset val="100"/>
        <c:noMultiLvlLbl val="0"/>
      </c:catAx>
      <c:valAx>
        <c:axId val="481455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45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Sheet1!$E$2:$E$13</c:f>
                <c:numCache>
                  <c:formatCode>General</c:formatCode>
                  <c:ptCount val="12"/>
                  <c:pt idx="0">
                    <c:v>3.6246345717253603E-2</c:v>
                  </c:pt>
                  <c:pt idx="1">
                    <c:v>3.6246345717253603E-2</c:v>
                  </c:pt>
                  <c:pt idx="2">
                    <c:v>7.1743005397943899E-2</c:v>
                  </c:pt>
                  <c:pt idx="3">
                    <c:v>4.55941646997867E-2</c:v>
                  </c:pt>
                  <c:pt idx="4">
                    <c:v>5.5695799292437898E-2</c:v>
                  </c:pt>
                  <c:pt idx="5">
                    <c:v>5.6142968143591397E-2</c:v>
                  </c:pt>
                  <c:pt idx="6">
                    <c:v>4.55941646997867E-2</c:v>
                  </c:pt>
                  <c:pt idx="7">
                    <c:v>4.4377299638254097E-2</c:v>
                  </c:pt>
                  <c:pt idx="8">
                    <c:v>4.2367236149670397E-2</c:v>
                  </c:pt>
                  <c:pt idx="9">
                    <c:v>4.55941646997867E-2</c:v>
                  </c:pt>
                  <c:pt idx="10">
                    <c:v>4.4377299638254097E-2</c:v>
                  </c:pt>
                  <c:pt idx="11">
                    <c:v>5.3631125084736699E-2</c:v>
                  </c:pt>
                </c:numCache>
              </c:numRef>
            </c:plus>
            <c:minus>
              <c:numRef>
                <c:f>Sheet1!$E$2:$E$13</c:f>
                <c:numCache>
                  <c:formatCode>General</c:formatCode>
                  <c:ptCount val="12"/>
                  <c:pt idx="0">
                    <c:v>3.6246345717253603E-2</c:v>
                  </c:pt>
                  <c:pt idx="1">
                    <c:v>3.6246345717253603E-2</c:v>
                  </c:pt>
                  <c:pt idx="2">
                    <c:v>7.1743005397943899E-2</c:v>
                  </c:pt>
                  <c:pt idx="3">
                    <c:v>4.55941646997867E-2</c:v>
                  </c:pt>
                  <c:pt idx="4">
                    <c:v>5.5695799292437898E-2</c:v>
                  </c:pt>
                  <c:pt idx="5">
                    <c:v>5.6142968143591397E-2</c:v>
                  </c:pt>
                  <c:pt idx="6">
                    <c:v>4.55941646997867E-2</c:v>
                  </c:pt>
                  <c:pt idx="7">
                    <c:v>4.4377299638254097E-2</c:v>
                  </c:pt>
                  <c:pt idx="8">
                    <c:v>4.2367236149670397E-2</c:v>
                  </c:pt>
                  <c:pt idx="9">
                    <c:v>4.55941646997867E-2</c:v>
                  </c:pt>
                  <c:pt idx="10">
                    <c:v>4.4377299638254097E-2</c:v>
                  </c:pt>
                  <c:pt idx="11">
                    <c:v>5.3631125084736699E-2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Sheet1!$A$2:$A$13</c:f>
              <c:strCache>
                <c:ptCount val="12"/>
                <c:pt idx="0">
                  <c:v>3HP-INFW-SIGMF</c:v>
                </c:pt>
                <c:pt idx="1">
                  <c:v>3HP-MEAN-SIGMF</c:v>
                </c:pt>
                <c:pt idx="2">
                  <c:v>3HP-ENTR-SIGMF</c:v>
                </c:pt>
                <c:pt idx="3">
                  <c:v>5HP-INFW-SIGMF</c:v>
                </c:pt>
                <c:pt idx="4">
                  <c:v>5HP-MEAN-SIGMF</c:v>
                </c:pt>
                <c:pt idx="5">
                  <c:v>5HP-ENTR-SIGMF</c:v>
                </c:pt>
                <c:pt idx="6">
                  <c:v>3HP-INFW-EVT</c:v>
                </c:pt>
                <c:pt idx="7">
                  <c:v>3HP-MEAN-EVT</c:v>
                </c:pt>
                <c:pt idx="8">
                  <c:v>3HP-ENTR-EVT</c:v>
                </c:pt>
                <c:pt idx="9">
                  <c:v>5HP-INFW-EVT</c:v>
                </c:pt>
                <c:pt idx="10">
                  <c:v>5HP-MEAN-EVT</c:v>
                </c:pt>
                <c:pt idx="11">
                  <c:v>5HP-ENTR-EVT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0.90147058823529402</c:v>
                </c:pt>
                <c:pt idx="1">
                  <c:v>0.90147058823529402</c:v>
                </c:pt>
                <c:pt idx="2">
                  <c:v>0.84044117647058803</c:v>
                </c:pt>
                <c:pt idx="3">
                  <c:v>0.87720588235294095</c:v>
                </c:pt>
                <c:pt idx="4">
                  <c:v>0.85294117647058798</c:v>
                </c:pt>
                <c:pt idx="5">
                  <c:v>0.84117647058823497</c:v>
                </c:pt>
                <c:pt idx="6">
                  <c:v>0.87720588235294095</c:v>
                </c:pt>
                <c:pt idx="7">
                  <c:v>0.877941176470588</c:v>
                </c:pt>
                <c:pt idx="8">
                  <c:v>0.75588235294117601</c:v>
                </c:pt>
                <c:pt idx="9">
                  <c:v>0.87720588235294095</c:v>
                </c:pt>
                <c:pt idx="10">
                  <c:v>0.877941176470588</c:v>
                </c:pt>
                <c:pt idx="11">
                  <c:v>0.82867647058823501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F-4635-9CE8-C54E0B75CB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Sheet1!$G$2:$G$13</c:f>
                <c:numCache>
                  <c:formatCode>General</c:formatCode>
                  <c:ptCount val="12"/>
                  <c:pt idx="0">
                    <c:v>4.6385355875205099E-2</c:v>
                  </c:pt>
                  <c:pt idx="1">
                    <c:v>9.4590849630355203E-2</c:v>
                  </c:pt>
                  <c:pt idx="2">
                    <c:v>9.8861604530380801E-2</c:v>
                  </c:pt>
                  <c:pt idx="3">
                    <c:v>1.8439618036037799E-2</c:v>
                  </c:pt>
                  <c:pt idx="4">
                    <c:v>3.5984449758556497E-2</c:v>
                  </c:pt>
                  <c:pt idx="5">
                    <c:v>7.7883062021612007E-2</c:v>
                  </c:pt>
                  <c:pt idx="6">
                    <c:v>6.3072959142021601E-2</c:v>
                  </c:pt>
                  <c:pt idx="7">
                    <c:v>1.61915757665364E-2</c:v>
                  </c:pt>
                  <c:pt idx="8">
                    <c:v>4.3970730727358701E-2</c:v>
                  </c:pt>
                  <c:pt idx="9">
                    <c:v>2.64723680808687E-2</c:v>
                  </c:pt>
                  <c:pt idx="10">
                    <c:v>2.70609411564307E-2</c:v>
                  </c:pt>
                  <c:pt idx="11">
                    <c:v>6.8937520787073103E-2</c:v>
                  </c:pt>
                </c:numCache>
              </c:numRef>
            </c:plus>
            <c:minus>
              <c:numRef>
                <c:f>Sheet1!$G$2:$G$13</c:f>
                <c:numCache>
                  <c:formatCode>General</c:formatCode>
                  <c:ptCount val="12"/>
                  <c:pt idx="0">
                    <c:v>4.6385355875205099E-2</c:v>
                  </c:pt>
                  <c:pt idx="1">
                    <c:v>9.4590849630355203E-2</c:v>
                  </c:pt>
                  <c:pt idx="2">
                    <c:v>9.8861604530380801E-2</c:v>
                  </c:pt>
                  <c:pt idx="3">
                    <c:v>1.8439618036037799E-2</c:v>
                  </c:pt>
                  <c:pt idx="4">
                    <c:v>3.5984449758556497E-2</c:v>
                  </c:pt>
                  <c:pt idx="5">
                    <c:v>7.7883062021612007E-2</c:v>
                  </c:pt>
                  <c:pt idx="6">
                    <c:v>6.3072959142021601E-2</c:v>
                  </c:pt>
                  <c:pt idx="7">
                    <c:v>1.61915757665364E-2</c:v>
                  </c:pt>
                  <c:pt idx="8">
                    <c:v>4.3970730727358701E-2</c:v>
                  </c:pt>
                  <c:pt idx="9">
                    <c:v>2.64723680808687E-2</c:v>
                  </c:pt>
                  <c:pt idx="10">
                    <c:v>2.70609411564307E-2</c:v>
                  </c:pt>
                  <c:pt idx="11">
                    <c:v>6.8937520787073103E-2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Sheet1!$A$2:$A$13</c:f>
              <c:strCache>
                <c:ptCount val="12"/>
                <c:pt idx="0">
                  <c:v>3HP-INFW-SIGMF</c:v>
                </c:pt>
                <c:pt idx="1">
                  <c:v>3HP-MEAN-SIGMF</c:v>
                </c:pt>
                <c:pt idx="2">
                  <c:v>3HP-ENTR-SIGMF</c:v>
                </c:pt>
                <c:pt idx="3">
                  <c:v>5HP-INFW-SIGMF</c:v>
                </c:pt>
                <c:pt idx="4">
                  <c:v>5HP-MEAN-SIGMF</c:v>
                </c:pt>
                <c:pt idx="5">
                  <c:v>5HP-ENTR-SIGMF</c:v>
                </c:pt>
                <c:pt idx="6">
                  <c:v>3HP-INFW-EVT</c:v>
                </c:pt>
                <c:pt idx="7">
                  <c:v>3HP-MEAN-EVT</c:v>
                </c:pt>
                <c:pt idx="8">
                  <c:v>3HP-ENTR-EVT</c:v>
                </c:pt>
                <c:pt idx="9">
                  <c:v>5HP-INFW-EVT</c:v>
                </c:pt>
                <c:pt idx="10">
                  <c:v>5HP-MEAN-EVT</c:v>
                </c:pt>
                <c:pt idx="11">
                  <c:v>5HP-ENTR-EVT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0.93234848484848498</c:v>
                </c:pt>
                <c:pt idx="1">
                  <c:v>0.90757575757575804</c:v>
                </c:pt>
                <c:pt idx="2">
                  <c:v>0.89765151515151498</c:v>
                </c:pt>
                <c:pt idx="3">
                  <c:v>0.90280303030303</c:v>
                </c:pt>
                <c:pt idx="4">
                  <c:v>0.91196969696969699</c:v>
                </c:pt>
                <c:pt idx="5">
                  <c:v>0.82651515151515098</c:v>
                </c:pt>
                <c:pt idx="6">
                  <c:v>0.916780303030303</c:v>
                </c:pt>
                <c:pt idx="7">
                  <c:v>0.90196969696969698</c:v>
                </c:pt>
                <c:pt idx="8">
                  <c:v>0.90575757575757598</c:v>
                </c:pt>
                <c:pt idx="9">
                  <c:v>0.94310606060606095</c:v>
                </c:pt>
                <c:pt idx="10">
                  <c:v>0.88083333333333302</c:v>
                </c:pt>
                <c:pt idx="11">
                  <c:v>0.86598484848484802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BF-4635-9CE8-C54E0B75C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Sheet1!$E$2:$E$3</c:f>
                <c:numCache>
                  <c:formatCode>General</c:formatCode>
                  <c:ptCount val="2"/>
                  <c:pt idx="0">
                    <c:v>0.1467</c:v>
                  </c:pt>
                  <c:pt idx="1">
                    <c:v>0.11550000000000001</c:v>
                  </c:pt>
                </c:numCache>
              </c:numRef>
            </c:plus>
            <c:minus>
              <c:numRef>
                <c:f>Sheet1!$E$2:$E$3</c:f>
                <c:numCache>
                  <c:formatCode>General</c:formatCode>
                  <c:ptCount val="2"/>
                  <c:pt idx="0">
                    <c:v>0.1467</c:v>
                  </c:pt>
                  <c:pt idx="1">
                    <c:v>0.11550000000000001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w/o Resolution Scaling</c:v>
                </c:pt>
                <c:pt idx="1">
                  <c:v>44% Resolution Scaling</c:v>
                </c:pt>
              </c:strCache>
            </c:strRef>
          </c:cat>
          <c:val>
            <c:numRef>
              <c:f>Sheet1!$B$2:$B$3</c:f>
              <c:numCache>
                <c:formatCode>0.0000</c:formatCode>
                <c:ptCount val="2"/>
                <c:pt idx="0" formatCode="General">
                  <c:v>0.84670000000000001</c:v>
                </c:pt>
                <c:pt idx="1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E-47AA-A32B-4244CA028B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Sheet1!$G$2:$G$3</c:f>
                <c:numCache>
                  <c:formatCode>General</c:formatCode>
                  <c:ptCount val="2"/>
                  <c:pt idx="0">
                    <c:v>0.12609999999999999</c:v>
                  </c:pt>
                  <c:pt idx="1">
                    <c:v>0.15720000000000001</c:v>
                  </c:pt>
                </c:numCache>
              </c:numRef>
            </c:plus>
            <c:minus>
              <c:numRef>
                <c:f>Sheet1!$G$2:$G$3</c:f>
                <c:numCache>
                  <c:formatCode>General</c:formatCode>
                  <c:ptCount val="2"/>
                  <c:pt idx="0">
                    <c:v>0.12609999999999999</c:v>
                  </c:pt>
                  <c:pt idx="1">
                    <c:v>0.15720000000000001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w/o Resolution Scaling</c:v>
                </c:pt>
                <c:pt idx="1">
                  <c:v>44% Resolution Scaling</c:v>
                </c:pt>
              </c:strCache>
            </c:strRef>
          </c:cat>
          <c:val>
            <c:numRef>
              <c:f>Sheet1!$C$2:$C$3</c:f>
              <c:numCache>
                <c:formatCode>0.0000</c:formatCode>
                <c:ptCount val="2"/>
                <c:pt idx="0" formatCode="General">
                  <c:v>0.91110000000000002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1E-47AA-A32B-4244CA028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0.18840000000000001</c:v>
                  </c:pt>
                  <c:pt idx="1">
                    <c:v>0.1467</c:v>
                  </c:pt>
                  <c:pt idx="2">
                    <c:v>4.5999999999999999E-2</c:v>
                  </c:pt>
                  <c:pt idx="3">
                    <c:v>3.6078148309844398E-2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0.18840000000000001</c:v>
                  </c:pt>
                  <c:pt idx="1">
                    <c:v>0.1467</c:v>
                  </c:pt>
                  <c:pt idx="2">
                    <c:v>4.5999999999999999E-2</c:v>
                  </c:pt>
                  <c:pt idx="3">
                    <c:v>3.6078148309844398E-2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BCC</c:v>
                </c:pt>
                <c:pt idx="1">
                  <c:v>BCC SCN</c:v>
                </c:pt>
                <c:pt idx="2">
                  <c:v>BKH 200X</c:v>
                </c:pt>
                <c:pt idx="3">
                  <c:v>BKH 200X SCN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0.80669999999999997</c:v>
                </c:pt>
                <c:pt idx="1">
                  <c:v>0.84670000000000001</c:v>
                </c:pt>
                <c:pt idx="2">
                  <c:v>0.87719999999999998</c:v>
                </c:pt>
                <c:pt idx="3">
                  <c:v>0.71909999999999996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4-4E24-87B0-68B3AB01C2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0.1714</c:v>
                  </c:pt>
                  <c:pt idx="1">
                    <c:v>0.12609999999999999</c:v>
                  </c:pt>
                  <c:pt idx="2">
                    <c:v>2.7E-2</c:v>
                  </c:pt>
                  <c:pt idx="3">
                    <c:v>6.7764717463928301E-2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0.1714</c:v>
                  </c:pt>
                  <c:pt idx="1">
                    <c:v>0.12609999999999999</c:v>
                  </c:pt>
                  <c:pt idx="2">
                    <c:v>2.7E-2</c:v>
                  </c:pt>
                  <c:pt idx="3">
                    <c:v>6.7764717463928301E-2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BCC</c:v>
                </c:pt>
                <c:pt idx="1">
                  <c:v>BCC SCN</c:v>
                </c:pt>
                <c:pt idx="2">
                  <c:v>BKH 200X</c:v>
                </c:pt>
                <c:pt idx="3">
                  <c:v>BKH 200X SCN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0.84719999999999995</c:v>
                </c:pt>
                <c:pt idx="1">
                  <c:v>0.91110000000000002</c:v>
                </c:pt>
                <c:pt idx="2">
                  <c:v>0.94310000000000005</c:v>
                </c:pt>
                <c:pt idx="3">
                  <c:v>0.64910000000000001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E4-4E24-87B0-68B3AB01C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Sheet1!$E$2:$E$4</c:f>
                <c:numCache>
                  <c:formatCode>General</c:formatCode>
                  <c:ptCount val="3"/>
                  <c:pt idx="0">
                    <c:v>0.14694418189432501</c:v>
                  </c:pt>
                  <c:pt idx="1">
                    <c:v>0.146733991281948</c:v>
                  </c:pt>
                  <c:pt idx="2">
                    <c:v>0.20049321899804401</c:v>
                  </c:pt>
                </c:numCache>
              </c:numRef>
            </c:plus>
            <c:minus>
              <c:numRef>
                <c:f>Sheet1!$E$2:$E$4</c:f>
                <c:numCache>
                  <c:formatCode>General</c:formatCode>
                  <c:ptCount val="3"/>
                  <c:pt idx="0">
                    <c:v>0.14694418189432501</c:v>
                  </c:pt>
                  <c:pt idx="1">
                    <c:v>0.146733991281948</c:v>
                  </c:pt>
                  <c:pt idx="2">
                    <c:v>0.20049321899804401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2-1-0 (4 inst/bag)</c:v>
                </c:pt>
                <c:pt idx="1">
                  <c:v>5-1-0 (25 inst/bag)</c:v>
                </c:pt>
                <c:pt idx="2">
                  <c:v>10-1-0 (100 inst/bag)</c:v>
                </c:pt>
              </c:strCache>
            </c:strRef>
          </c:cat>
          <c:val>
            <c:numRef>
              <c:f>Sheet1!$B$2:$B$4</c:f>
              <c:numCache>
                <c:formatCode>0.0000</c:formatCode>
                <c:ptCount val="3"/>
                <c:pt idx="0" formatCode="General">
                  <c:v>0.63670000000000004</c:v>
                </c:pt>
                <c:pt idx="1">
                  <c:v>0.84666666666666701</c:v>
                </c:pt>
                <c:pt idx="2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EC-40AA-B443-60286F5084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Sheet1!$G$2:$G$4</c:f>
                <c:numCache>
                  <c:formatCode>General</c:formatCode>
                  <c:ptCount val="3"/>
                  <c:pt idx="0">
                    <c:v>0.147284810828157</c:v>
                  </c:pt>
                  <c:pt idx="1">
                    <c:v>0.12614360271056599</c:v>
                  </c:pt>
                  <c:pt idx="2">
                    <c:v>0.14998856838012301</c:v>
                  </c:pt>
                </c:numCache>
              </c:numRef>
            </c:plus>
            <c:minus>
              <c:numRef>
                <c:f>Sheet1!$G$2:$G$4</c:f>
                <c:numCache>
                  <c:formatCode>General</c:formatCode>
                  <c:ptCount val="3"/>
                  <c:pt idx="0">
                    <c:v>0.147284810828157</c:v>
                  </c:pt>
                  <c:pt idx="1">
                    <c:v>0.12614360271056599</c:v>
                  </c:pt>
                  <c:pt idx="2">
                    <c:v>0.14998856838012301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2-1-0 (4 inst/bag)</c:v>
                </c:pt>
                <c:pt idx="1">
                  <c:v>5-1-0 (25 inst/bag)</c:v>
                </c:pt>
                <c:pt idx="2">
                  <c:v>10-1-0 (100 inst/bag)</c:v>
                </c:pt>
              </c:strCache>
            </c:strRef>
          </c:cat>
          <c:val>
            <c:numRef>
              <c:f>Sheet1!$C$2:$C$4</c:f>
              <c:numCache>
                <c:formatCode>0.0000</c:formatCode>
                <c:ptCount val="3"/>
                <c:pt idx="0" formatCode="General">
                  <c:v>0.77359999999999995</c:v>
                </c:pt>
                <c:pt idx="1">
                  <c:v>0.91111111111111098</c:v>
                </c:pt>
                <c:pt idx="2">
                  <c:v>0.844444444444445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EC-40AA-B443-60286F5084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Sheet1!$E$2:$E$4</c:f>
                <c:numCache>
                  <c:formatCode>General</c:formatCode>
                  <c:ptCount val="3"/>
                  <c:pt idx="0">
                    <c:v>8.3444370468971504E-2</c:v>
                  </c:pt>
                  <c:pt idx="1">
                    <c:v>0.146733991281948</c:v>
                  </c:pt>
                  <c:pt idx="2">
                    <c:v>0.19941271799653501</c:v>
                  </c:pt>
                </c:numCache>
              </c:numRef>
            </c:plus>
            <c:minus>
              <c:numRef>
                <c:f>Sheet1!$E$2:$E$4</c:f>
                <c:numCache>
                  <c:formatCode>General</c:formatCode>
                  <c:ptCount val="3"/>
                  <c:pt idx="0">
                    <c:v>8.3444370468971504E-2</c:v>
                  </c:pt>
                  <c:pt idx="1">
                    <c:v>0.146733991281948</c:v>
                  </c:pt>
                  <c:pt idx="2">
                    <c:v>0.19941271799653501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NN-CPD Rank 30</c:v>
                </c:pt>
                <c:pt idx="1">
                  <c:v>NN-CPD Rank 40</c:v>
                </c:pt>
                <c:pt idx="2">
                  <c:v>NN-CPD Rank 120</c:v>
                </c:pt>
              </c:strCache>
            </c:strRef>
          </c:cat>
          <c:val>
            <c:numRef>
              <c:f>Sheet1!$B$2:$B$4</c:f>
              <c:numCache>
                <c:formatCode>0.0000</c:formatCode>
                <c:ptCount val="3"/>
                <c:pt idx="0" formatCode="General">
                  <c:v>0.65329999999999999</c:v>
                </c:pt>
                <c:pt idx="1">
                  <c:v>0.84666666666666701</c:v>
                </c:pt>
                <c:pt idx="2">
                  <c:v>0.75666666666666704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B-4197-9C32-103F40F9F1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Sheet1!$G$2:$G$4</c:f>
                <c:numCache>
                  <c:formatCode>General</c:formatCode>
                  <c:ptCount val="3"/>
                  <c:pt idx="0">
                    <c:v>0.12783982658781601</c:v>
                  </c:pt>
                  <c:pt idx="1">
                    <c:v>0.12614360271056599</c:v>
                  </c:pt>
                  <c:pt idx="2">
                    <c:v>0.181921471549401</c:v>
                  </c:pt>
                </c:numCache>
              </c:numRef>
            </c:plus>
            <c:minus>
              <c:numRef>
                <c:f>Sheet1!$G$2:$G$4</c:f>
                <c:numCache>
                  <c:formatCode>General</c:formatCode>
                  <c:ptCount val="3"/>
                  <c:pt idx="0">
                    <c:v>0.12783982658781601</c:v>
                  </c:pt>
                  <c:pt idx="1">
                    <c:v>0.12614360271056599</c:v>
                  </c:pt>
                  <c:pt idx="2">
                    <c:v>0.181921471549401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Sheet1!$A$2:$A$4</c:f>
              <c:strCache>
                <c:ptCount val="3"/>
                <c:pt idx="0">
                  <c:v>NN-CPD Rank 30</c:v>
                </c:pt>
                <c:pt idx="1">
                  <c:v>NN-CPD Rank 40</c:v>
                </c:pt>
                <c:pt idx="2">
                  <c:v>NN-CPD Rank 120</c:v>
                </c:pt>
              </c:strCache>
            </c:strRef>
          </c:cat>
          <c:val>
            <c:numRef>
              <c:f>Sheet1!$C$2:$C$4</c:f>
              <c:numCache>
                <c:formatCode>0.0000</c:formatCode>
                <c:ptCount val="3"/>
                <c:pt idx="0" formatCode="General">
                  <c:v>0.72919999999999996</c:v>
                </c:pt>
                <c:pt idx="1">
                  <c:v>0.91111111111111098</c:v>
                </c:pt>
                <c:pt idx="2">
                  <c:v>0.83750000000000002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B-4197-9C32-103F40F9F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Sheet1!$E$2:$E$5</c:f>
                <c:numCache>
                  <c:formatCode>General</c:formatCode>
                  <c:ptCount val="4"/>
                  <c:pt idx="0">
                    <c:v>5.5695799292437898E-2</c:v>
                  </c:pt>
                  <c:pt idx="1">
                    <c:v>4.55941646997867E-2</c:v>
                  </c:pt>
                  <c:pt idx="2">
                    <c:v>6.0823092073749099E-2</c:v>
                  </c:pt>
                  <c:pt idx="3">
                    <c:v>5.28312789088232E-2</c:v>
                  </c:pt>
                </c:numCache>
              </c:numRef>
            </c:plus>
            <c:minus>
              <c:numRef>
                <c:f>Sheet1!$E$2:$E$5</c:f>
                <c:numCache>
                  <c:formatCode>General</c:formatCode>
                  <c:ptCount val="4"/>
                  <c:pt idx="0">
                    <c:v>5.5695799292437898E-2</c:v>
                  </c:pt>
                  <c:pt idx="1">
                    <c:v>4.55941646997867E-2</c:v>
                  </c:pt>
                  <c:pt idx="2">
                    <c:v>6.0823092073749099E-2</c:v>
                  </c:pt>
                  <c:pt idx="3">
                    <c:v>5.28312789088232E-2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[0,1] After PCA</c:v>
                </c:pt>
                <c:pt idx="1">
                  <c:v>[0,1] Before PCA</c:v>
                </c:pt>
                <c:pt idx="2">
                  <c:v>[-1,1] Before PCA</c:v>
                </c:pt>
                <c:pt idx="3">
                  <c:v>Z-score Before PCA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0.85289999999999999</c:v>
                </c:pt>
                <c:pt idx="1">
                  <c:v>0.87719999999999998</c:v>
                </c:pt>
                <c:pt idx="2" formatCode="0.0000">
                  <c:v>0.87790000000000001</c:v>
                </c:pt>
                <c:pt idx="3" formatCode="0.0000">
                  <c:v>0.88970588235294101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15-4374-BE54-59F40328CA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Sheet1!$G$2:$G$5</c:f>
                <c:numCache>
                  <c:formatCode>General</c:formatCode>
                  <c:ptCount val="4"/>
                  <c:pt idx="0">
                    <c:v>4.0267129145538899E-2</c:v>
                  </c:pt>
                  <c:pt idx="1">
                    <c:v>2.64723680808687E-2</c:v>
                  </c:pt>
                  <c:pt idx="2">
                    <c:v>3.1317763994222099E-2</c:v>
                  </c:pt>
                  <c:pt idx="3">
                    <c:v>6.5375539790800005E-2</c:v>
                  </c:pt>
                </c:numCache>
              </c:numRef>
            </c:plus>
            <c:minus>
              <c:numRef>
                <c:f>Sheet1!$G$2:$G$5</c:f>
                <c:numCache>
                  <c:formatCode>General</c:formatCode>
                  <c:ptCount val="4"/>
                  <c:pt idx="0">
                    <c:v>4.0267129145538899E-2</c:v>
                  </c:pt>
                  <c:pt idx="1">
                    <c:v>2.64723680808687E-2</c:v>
                  </c:pt>
                  <c:pt idx="2">
                    <c:v>3.1317763994222099E-2</c:v>
                  </c:pt>
                  <c:pt idx="3">
                    <c:v>6.5375539790800005E-2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Sheet1!$A$2:$A$5</c:f>
              <c:strCache>
                <c:ptCount val="4"/>
                <c:pt idx="0">
                  <c:v>[0,1] After PCA</c:v>
                </c:pt>
                <c:pt idx="1">
                  <c:v>[0,1] Before PCA</c:v>
                </c:pt>
                <c:pt idx="2">
                  <c:v>[-1,1] Before PCA</c:v>
                </c:pt>
                <c:pt idx="3">
                  <c:v>Z-score Before PCA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0.89329999999999998</c:v>
                </c:pt>
                <c:pt idx="1">
                  <c:v>0.94310000000000005</c:v>
                </c:pt>
                <c:pt idx="2" formatCode="0.0000">
                  <c:v>0.8911</c:v>
                </c:pt>
                <c:pt idx="3" formatCode="0.0000">
                  <c:v>0.87856060606060604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15-4374-BE54-59F40328C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CV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Sheet1!$E$2:$E$8</c:f>
                <c:numCache>
                  <c:formatCode>General</c:formatCode>
                  <c:ptCount val="7"/>
                  <c:pt idx="0">
                    <c:v>0.15</c:v>
                  </c:pt>
                  <c:pt idx="1">
                    <c:v>0.17</c:v>
                  </c:pt>
                  <c:pt idx="2">
                    <c:v>0.17</c:v>
                  </c:pt>
                  <c:pt idx="3">
                    <c:v>0.12</c:v>
                  </c:pt>
                  <c:pt idx="4">
                    <c:v>0.21</c:v>
                  </c:pt>
                  <c:pt idx="5">
                    <c:v>0.18</c:v>
                  </c:pt>
                  <c:pt idx="6">
                    <c:v>0.21</c:v>
                  </c:pt>
                </c:numCache>
              </c:numRef>
            </c:plus>
            <c:minus>
              <c:numRef>
                <c:f>Sheet1!$E$2:$E$8</c:f>
                <c:numCache>
                  <c:formatCode>General</c:formatCode>
                  <c:ptCount val="7"/>
                  <c:pt idx="0">
                    <c:v>0.15</c:v>
                  </c:pt>
                  <c:pt idx="1">
                    <c:v>0.17</c:v>
                  </c:pt>
                  <c:pt idx="2">
                    <c:v>0.17</c:v>
                  </c:pt>
                  <c:pt idx="3">
                    <c:v>0.12</c:v>
                  </c:pt>
                  <c:pt idx="4">
                    <c:v>0.21</c:v>
                  </c:pt>
                  <c:pt idx="5">
                    <c:v>0.18</c:v>
                  </c:pt>
                  <c:pt idx="6">
                    <c:v>0.21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Sheet1!$A$2:$A$8</c:f>
              <c:strCache>
                <c:ptCount val="7"/>
                <c:pt idx="0">
                  <c:v>3HP-INFW-SIGMF</c:v>
                </c:pt>
                <c:pt idx="1">
                  <c:v>5HP-INFW-EVT</c:v>
                </c:pt>
                <c:pt idx="2">
                  <c:v>[1] TensMIL</c:v>
                </c:pt>
                <c:pt idx="3">
                  <c:v>[1] MCILBoost</c:v>
                </c:pt>
                <c:pt idx="4">
                  <c:v>[1] MILBoost</c:v>
                </c:pt>
                <c:pt idx="5">
                  <c:v>[1] JC2MIL</c:v>
                </c:pt>
                <c:pt idx="6">
                  <c:v>[1] MILES</c:v>
                </c:pt>
              </c:strCache>
            </c:strRef>
          </c:cat>
          <c:val>
            <c:numRef>
              <c:f>Sheet1!$B$2:$B$8</c:f>
              <c:numCache>
                <c:formatCode>0.0000</c:formatCode>
                <c:ptCount val="7"/>
                <c:pt idx="0">
                  <c:v>0.84670000000000001</c:v>
                </c:pt>
                <c:pt idx="1">
                  <c:v>0.81330000000000002</c:v>
                </c:pt>
                <c:pt idx="2">
                  <c:v>0.84670000000000001</c:v>
                </c:pt>
                <c:pt idx="3">
                  <c:v>0.85</c:v>
                </c:pt>
                <c:pt idx="4">
                  <c:v>0.81669999999999998</c:v>
                </c:pt>
                <c:pt idx="5">
                  <c:v>0.72330000000000005</c:v>
                </c:pt>
                <c:pt idx="6">
                  <c:v>0.72670000000000001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2F-41B7-B829-892A072493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CV AUC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Sheet1!$G$2:$G$8</c:f>
                <c:numCache>
                  <c:formatCode>General</c:formatCode>
                  <c:ptCount val="7"/>
                  <c:pt idx="0">
                    <c:v>0.13</c:v>
                  </c:pt>
                  <c:pt idx="1">
                    <c:v>0.17</c:v>
                  </c:pt>
                  <c:pt idx="2">
                    <c:v>0.15</c:v>
                  </c:pt>
                  <c:pt idx="3">
                    <c:v>0.12</c:v>
                  </c:pt>
                  <c:pt idx="4">
                    <c:v>0.19</c:v>
                  </c:pt>
                  <c:pt idx="5">
                    <c:v>0.18</c:v>
                  </c:pt>
                  <c:pt idx="6">
                    <c:v>0.21</c:v>
                  </c:pt>
                </c:numCache>
              </c:numRef>
            </c:plus>
            <c:minus>
              <c:numRef>
                <c:f>Sheet1!$G$2:$G$8</c:f>
                <c:numCache>
                  <c:formatCode>General</c:formatCode>
                  <c:ptCount val="7"/>
                  <c:pt idx="0">
                    <c:v>0.13</c:v>
                  </c:pt>
                  <c:pt idx="1">
                    <c:v>0.17</c:v>
                  </c:pt>
                  <c:pt idx="2">
                    <c:v>0.15</c:v>
                  </c:pt>
                  <c:pt idx="3">
                    <c:v>0.12</c:v>
                  </c:pt>
                  <c:pt idx="4">
                    <c:v>0.19</c:v>
                  </c:pt>
                  <c:pt idx="5">
                    <c:v>0.18</c:v>
                  </c:pt>
                  <c:pt idx="6">
                    <c:v>0.21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Sheet1!$A$2:$A$8</c:f>
              <c:strCache>
                <c:ptCount val="7"/>
                <c:pt idx="0">
                  <c:v>3HP-INFW-SIGMF</c:v>
                </c:pt>
                <c:pt idx="1">
                  <c:v>5HP-INFW-EVT</c:v>
                </c:pt>
                <c:pt idx="2">
                  <c:v>[1] TensMIL</c:v>
                </c:pt>
                <c:pt idx="3">
                  <c:v>[1] MCILBoost</c:v>
                </c:pt>
                <c:pt idx="4">
                  <c:v>[1] MILBoost</c:v>
                </c:pt>
                <c:pt idx="5">
                  <c:v>[1] JC2MIL</c:v>
                </c:pt>
                <c:pt idx="6">
                  <c:v>[1] MILES</c:v>
                </c:pt>
              </c:strCache>
            </c:strRef>
          </c:cat>
          <c:val>
            <c:numRef>
              <c:f>Sheet1!$C$2:$C$8</c:f>
              <c:numCache>
                <c:formatCode>0.00</c:formatCode>
                <c:ptCount val="7"/>
                <c:pt idx="0">
                  <c:v>0.91</c:v>
                </c:pt>
                <c:pt idx="1">
                  <c:v>0.86</c:v>
                </c:pt>
                <c:pt idx="2">
                  <c:v>0.9</c:v>
                </c:pt>
                <c:pt idx="3">
                  <c:v>0.9</c:v>
                </c:pt>
                <c:pt idx="4">
                  <c:v>0.87</c:v>
                </c:pt>
                <c:pt idx="5">
                  <c:v>0.78</c:v>
                </c:pt>
                <c:pt idx="6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2F-41B7-B829-892A07249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334304"/>
        <c:axId val="503331024"/>
      </c:barChart>
      <c:catAx>
        <c:axId val="5033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1024"/>
        <c:crosses val="autoZero"/>
        <c:auto val="1"/>
        <c:lblAlgn val="ctr"/>
        <c:lblOffset val="100"/>
        <c:noMultiLvlLbl val="0"/>
      </c:catAx>
      <c:valAx>
        <c:axId val="503331024"/>
        <c:scaling>
          <c:orientation val="minMax"/>
          <c:max val="1.04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34304"/>
        <c:crosses val="autoZero"/>
        <c:crossBetween val="between"/>
        <c:majorUnit val="5.000000000000001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CV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3HP-INFW-SIGMF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40X</c:v>
                </c:pt>
                <c:pt idx="1">
                  <c:v>100X</c:v>
                </c:pt>
                <c:pt idx="2">
                  <c:v>200X</c:v>
                </c:pt>
                <c:pt idx="3">
                  <c:v>400X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0.86539999999999995</c:v>
                </c:pt>
                <c:pt idx="1">
                  <c:v>0.88970000000000005</c:v>
                </c:pt>
                <c:pt idx="2">
                  <c:v>0.92649999999999999</c:v>
                </c:pt>
                <c:pt idx="3">
                  <c:v>0.88970000000000005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B2-47DD-8C20-0E3B8C44BB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5HP-INFW-EVT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40X</c:v>
                </c:pt>
                <c:pt idx="1">
                  <c:v>100X</c:v>
                </c:pt>
                <c:pt idx="2">
                  <c:v>200X</c:v>
                </c:pt>
                <c:pt idx="3">
                  <c:v>400X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0.80510000000000004</c:v>
                </c:pt>
                <c:pt idx="1">
                  <c:v>0.88970000000000005</c:v>
                </c:pt>
                <c:pt idx="2">
                  <c:v>0.88970000000000005</c:v>
                </c:pt>
                <c:pt idx="3">
                  <c:v>0.87719999999999998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B2-47DD-8C20-0E3B8C44BB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1454880"/>
        <c:axId val="481455864"/>
      </c:lineChart>
      <c:catAx>
        <c:axId val="48145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455864"/>
        <c:crosses val="autoZero"/>
        <c:auto val="1"/>
        <c:lblAlgn val="ctr"/>
        <c:lblOffset val="100"/>
        <c:noMultiLvlLbl val="0"/>
      </c:catAx>
      <c:valAx>
        <c:axId val="481455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45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76F27-1167-4C1A-9FE4-8F78A710B6D1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AD8E5-C2CB-4D41-AB0A-F9FBAD3C2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CCAC4-11E9-4FE7-93B5-4BACF0AAB75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C28C-13AB-43B3-A284-43DC3A794DD4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D530-5465-46AE-9572-2CD32B767F46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3C524-0691-41D1-A64B-9BABCCAFCA2F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10EC-4BA0-4847-8BC3-2D3892B62BD7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FF32-E0AB-427F-B526-44DEA4F9CA86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2773-BB1D-49D9-BF71-898FB936A1CF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DA4D-146F-495E-8CE3-75D7219D5F87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93C3-4740-4A37-BA80-995C48F9D697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6928-D787-4EE0-92A9-A9D2F63D55CA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032A-F194-48B7-9974-A5520F01BA2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11EE-A4AF-4D59-AB6E-36D53C9E52A5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A7DC-864E-41F2-9939-76349FF6D9AE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609E-38FC-4D89-9B67-C30E7BB15DB5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4EF4-22C5-42B6-B21F-0DA9FE25BAC8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1335-8A89-4C01-8F80-C0541F2E0C74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208E-2C34-476B-8BC4-45612BF3FB01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C4BA9C-436F-499E-9017-2FF219F2E4DF}" type="datetime1">
              <a:rPr lang="en-US" smtClean="0"/>
              <a:t>12/4/2019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A2A1-DFC8-41A4-BC57-BFD2BF425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7705" y="1749216"/>
            <a:ext cx="8976590" cy="1868972"/>
          </a:xfrm>
        </p:spPr>
        <p:txBody>
          <a:bodyPr/>
          <a:lstStyle/>
          <a:p>
            <a:pPr algn="ctr"/>
            <a:r>
              <a:rPr lang="el-GR" sz="4000" dirty="0"/>
              <a:t>Κατηγοριοποίηση Ιστοπαθολογικών Εικόνων με χρήση Μάθησης Πολλαπλών Στιγμιότυπων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7C277-7F14-4507-9593-2775275210A1}"/>
              </a:ext>
            </a:extLst>
          </p:cNvPr>
          <p:cNvSpPr txBox="1"/>
          <p:nvPr/>
        </p:nvSpPr>
        <p:spPr>
          <a:xfrm>
            <a:off x="1272746" y="4559644"/>
            <a:ext cx="5918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Παρουσίαση Προπτυχιακής Διπλωματικής Εργασίας</a:t>
            </a:r>
          </a:p>
          <a:p>
            <a:endParaRPr lang="el-GR" dirty="0"/>
          </a:p>
          <a:p>
            <a:r>
              <a:rPr lang="el-GR" dirty="0"/>
              <a:t>Επιβλέπων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Μέλη Επιτροπής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0E8F8-3E85-49B8-B9DC-A5C901DC8FB4}"/>
              </a:ext>
            </a:extLst>
          </p:cNvPr>
          <p:cNvSpPr txBox="1"/>
          <p:nvPr/>
        </p:nvSpPr>
        <p:spPr>
          <a:xfrm>
            <a:off x="8538519" y="4559644"/>
            <a:ext cx="238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dirty="0"/>
              <a:t>Μενύχτας Ευθύμιος</a:t>
            </a:r>
          </a:p>
          <a:p>
            <a:pPr algn="r"/>
            <a:r>
              <a:rPr lang="el-GR" dirty="0"/>
              <a:t>Α. Μ. 5585</a:t>
            </a:r>
          </a:p>
          <a:p>
            <a:pPr algn="r"/>
            <a:endParaRPr lang="el-GR" dirty="0"/>
          </a:p>
          <a:p>
            <a:pPr algn="r"/>
            <a:r>
              <a:rPr lang="el-GR" dirty="0"/>
              <a:t>05/12/19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7CF174-F26B-4337-A409-D08A1A40C570}"/>
              </a:ext>
            </a:extLst>
          </p:cNvPr>
          <p:cNvCxnSpPr>
            <a:cxnSpLocks/>
          </p:cNvCxnSpPr>
          <p:nvPr/>
        </p:nvCxnSpPr>
        <p:spPr>
          <a:xfrm>
            <a:off x="1381897" y="4300151"/>
            <a:ext cx="942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3A3059-B3D1-4B02-8D50-E72D2566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8EB9B-C079-49B7-9261-EE84F451440D}"/>
              </a:ext>
            </a:extLst>
          </p:cNvPr>
          <p:cNvSpPr txBox="1"/>
          <p:nvPr/>
        </p:nvSpPr>
        <p:spPr>
          <a:xfrm>
            <a:off x="3356976" y="5121187"/>
            <a:ext cx="504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Καθηγητής</a:t>
            </a:r>
            <a:r>
              <a:rPr lang="en-US" dirty="0"/>
              <a:t> </a:t>
            </a:r>
            <a:r>
              <a:rPr lang="el-GR" dirty="0"/>
              <a:t>Μεγαλοοικονόμου Βασίλειος</a:t>
            </a:r>
          </a:p>
          <a:p>
            <a:r>
              <a:rPr lang="el-GR" dirty="0"/>
              <a:t>Καθηγητής Μπερμπερίδης Κωνσταντίνος</a:t>
            </a:r>
          </a:p>
          <a:p>
            <a:r>
              <a:rPr lang="el-GR" dirty="0"/>
              <a:t>Αναπληρωτής Καθηγητής Μακρής Χρήστος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22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48D8-F438-4FC7-BB5D-70D3C929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  <a:r>
              <a:rPr lang="el-GR" dirty="0"/>
              <a:t> – </a:t>
            </a:r>
            <a:r>
              <a:rPr lang="en-US" dirty="0"/>
              <a:t>Decision Value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7425-0CAF-4223-A7B5-FB2C8349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l-GR" dirty="0"/>
              <a:t>Στην έξοδο των </a:t>
            </a:r>
            <a:r>
              <a:rPr lang="en-US" dirty="0"/>
              <a:t>SVM:</a:t>
            </a:r>
            <a:endParaRPr lang="el-GR" dirty="0"/>
          </a:p>
          <a:p>
            <a:r>
              <a:rPr lang="en-US" dirty="0"/>
              <a:t>Decision values, </a:t>
            </a:r>
            <a:r>
              <a:rPr lang="el-GR" dirty="0"/>
              <a:t>αποστάσεις από το </a:t>
            </a:r>
            <a:r>
              <a:rPr lang="en-US" dirty="0"/>
              <a:t>decision boundary</a:t>
            </a:r>
          </a:p>
          <a:p>
            <a:r>
              <a:rPr lang="el-GR" dirty="0"/>
              <a:t>Πολλαπλά </a:t>
            </a:r>
            <a:r>
              <a:rPr lang="en-US" dirty="0"/>
              <a:t>one-class SVM</a:t>
            </a:r>
            <a:r>
              <a:rPr lang="el-GR" dirty="0"/>
              <a:t>, ανάγκη για συγκρίσεις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US" dirty="0"/>
              <a:t>Binary SVM:</a:t>
            </a:r>
            <a:endParaRPr lang="el-GR" dirty="0"/>
          </a:p>
          <a:p>
            <a:r>
              <a:rPr lang="en-US" dirty="0"/>
              <a:t>Platt Scaling</a:t>
            </a:r>
          </a:p>
          <a:p>
            <a:r>
              <a:rPr lang="en-US" dirty="0"/>
              <a:t>Isotonic Regression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US" dirty="0"/>
              <a:t>One-Class SVM:</a:t>
            </a:r>
            <a:endParaRPr lang="el-GR" dirty="0"/>
          </a:p>
          <a:p>
            <a:r>
              <a:rPr lang="en-US" dirty="0"/>
              <a:t>Extreme Value Theory (EVT) – Weibull Distribution</a:t>
            </a:r>
          </a:p>
          <a:p>
            <a:r>
              <a:rPr lang="en-US" dirty="0"/>
              <a:t>Standard Logistic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6326-33B8-43F1-A286-AC38D0D6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1F3C-A391-40AE-8ED5-1878BCBA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75127" cy="1400530"/>
          </a:xfrm>
        </p:spPr>
        <p:txBody>
          <a:bodyPr/>
          <a:lstStyle/>
          <a:p>
            <a:r>
              <a:rPr lang="en-US" dirty="0"/>
              <a:t>Extreme Value Theory – Weibull</a:t>
            </a:r>
            <a:r>
              <a:rPr lang="el-GR" dirty="0"/>
              <a:t> (1/3)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7C1D5-60D2-4C27-BDA2-9625FB0C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86D7200-6D51-4B48-8843-2DE566E939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0403" y="1853248"/>
                <a:ext cx="8946541" cy="41954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dirty="0"/>
                  <a:t>Τι είναι;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Jain, L. P., Scheirer, W. J., &amp; Boult, T. E. (2014, September). Multi-class open set recognition using probability of inclusion. In European Conference on Computer Vision (pp. 393-409). Springer, Cham.</a:t>
                </a:r>
                <a:endParaRPr lang="el-GR" sz="1400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CDF: P(decision value &lt;= x</a:t>
                </a:r>
                <a:r>
                  <a:rPr lang="el-GR" dirty="0"/>
                  <a:t> | δείγμα θετικό)</a:t>
                </a:r>
                <a:endParaRPr lang="en-US" dirty="0"/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Μαθηματικοί Τύποι</a:t>
                </a:r>
                <a:r>
                  <a:rPr lang="en-US" dirty="0"/>
                  <a:t>:</a:t>
                </a:r>
                <a:endParaRPr lang="el-GR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𝑃𝐷𝐹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𝑊𝑒𝑖𝑏𝑢𝑙𝑙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𝐶𝐷𝐹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𝑊𝑒𝑖𝑏𝑢𝑙𝑙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886D7200-6D51-4B48-8843-2DE566E93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0403" y="1853248"/>
                <a:ext cx="8946541" cy="4195481"/>
              </a:xfrm>
              <a:blipFill>
                <a:blip r:embed="rId2"/>
                <a:stretch>
                  <a:fillRect l="-75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19B5-065C-4BA7-AB6F-2B8695916627}"/>
                  </a:ext>
                </a:extLst>
              </p:cNvPr>
              <p:cNvSpPr txBox="1"/>
              <p:nvPr/>
            </p:nvSpPr>
            <p:spPr>
              <a:xfrm>
                <a:off x="6187844" y="4470748"/>
                <a:ext cx="5148197" cy="135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Bayes Theorem:</a:t>
                </a:r>
              </a:p>
              <a:p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19B5-065C-4BA7-AB6F-2B869591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44" y="4470748"/>
                <a:ext cx="5148197" cy="1359796"/>
              </a:xfrm>
              <a:prstGeom prst="rect">
                <a:avLst/>
              </a:prstGeom>
              <a:blipFill>
                <a:blip r:embed="rId3"/>
                <a:stretch>
                  <a:fillRect l="-1183" t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21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1F3C-A391-40AE-8ED5-1878BCBA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75127" cy="1400530"/>
          </a:xfrm>
        </p:spPr>
        <p:txBody>
          <a:bodyPr/>
          <a:lstStyle/>
          <a:p>
            <a:r>
              <a:rPr lang="en-US" dirty="0"/>
              <a:t>Extreme Value Theory – Weibull</a:t>
            </a:r>
            <a:r>
              <a:rPr lang="el-GR" dirty="0"/>
              <a:t> (2/3)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7C1D5-60D2-4C27-BDA2-9625FB0C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6D7200-6D51-4B48-8843-2DE566E9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28592"/>
            <a:ext cx="8946541" cy="451980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Υπολόγισε τα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prior class probabilities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από το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training set.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Για κάθε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class SVM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ύστερα από την εκπαίδευση: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α. Υπολόγισε τα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decision values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για τα δεδομένα εκπαίδευσης του.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β. Κράτα μόνο τα θετικά.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γ. Από αυτά κράτα μόνο τα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μικρότερα,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= 1.5 * |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el-GR" sz="1800" baseline="300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|,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&gt; 3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δ. Κάνε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μια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Weibull PDF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στα εναπομείναντα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decision values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3. Για κάθε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class SVM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κατά την πρόβλεψη: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α. Πρόβαλε τα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decision values 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στην αντίστοιχη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Weibull CDF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β. Πολλαπλασίασε με το αντίστοιχο </a:t>
            </a:r>
            <a:r>
              <a:rPr lang="en-US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prior class probability</a:t>
            </a:r>
            <a:r>
              <a:rPr lang="el-GR" sz="18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+mn-lt"/>
            </a:endParaRPr>
          </a:p>
          <a:p>
            <a:pPr marL="0" indent="0">
              <a:buNone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456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1F3C-A391-40AE-8ED5-1878BCBA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75127" cy="1400530"/>
          </a:xfrm>
        </p:spPr>
        <p:txBody>
          <a:bodyPr/>
          <a:lstStyle/>
          <a:p>
            <a:r>
              <a:rPr lang="en-US" dirty="0"/>
              <a:t>Extreme Value Theory – Weibull</a:t>
            </a:r>
            <a:r>
              <a:rPr lang="el-GR" dirty="0"/>
              <a:t> (3/3)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73FE7-3527-46A6-8326-7D6664A6F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944" y="2188849"/>
            <a:ext cx="4233790" cy="3356274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7C1D5-60D2-4C27-BDA2-9625FB0C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C8495-D745-4B73-AD56-0E7BFBDC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47" y="2188850"/>
            <a:ext cx="4152829" cy="335627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21D32-34C7-41E1-9336-99F026C2916E}"/>
              </a:ext>
            </a:extLst>
          </p:cNvPr>
          <p:cNvSpPr txBox="1"/>
          <p:nvPr/>
        </p:nvSpPr>
        <p:spPr>
          <a:xfrm>
            <a:off x="2572969" y="5880724"/>
            <a:ext cx="810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Weibull PDF </a:t>
            </a:r>
            <a:r>
              <a:rPr lang="el-GR" dirty="0"/>
              <a:t>(αριστερά) και </a:t>
            </a:r>
            <a:r>
              <a:rPr lang="en-US" dirty="0"/>
              <a:t>CDF (</a:t>
            </a:r>
            <a:r>
              <a:rPr lang="el-GR" dirty="0"/>
              <a:t>δεξιά) για </a:t>
            </a:r>
            <a:r>
              <a:rPr lang="en-US" dirty="0"/>
              <a:t>a=</a:t>
            </a:r>
            <a:r>
              <a:rPr lang="el-GR" dirty="0"/>
              <a:t>0.0143 και b</a:t>
            </a:r>
            <a:r>
              <a:rPr lang="en-US" dirty="0"/>
              <a:t>=</a:t>
            </a:r>
            <a:r>
              <a:rPr lang="el-GR" dirty="0"/>
              <a:t>0.3389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7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C036-94A5-4F43-A0D2-4B5A9B9F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8A604-B206-455E-896F-D3C457EC6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3625" y="2052916"/>
                <a:ext cx="4992688" cy="4195481"/>
              </a:xfrm>
            </p:spPr>
            <p:txBody>
              <a:bodyPr/>
              <a:lstStyle/>
              <a:p>
                <a:r>
                  <a:rPr lang="el-GR" dirty="0"/>
                  <a:t>«Αδαής» Μέθοδος</a:t>
                </a:r>
                <a:endParaRPr lang="en-US" dirty="0"/>
              </a:p>
              <a:p>
                <a:endParaRPr lang="el-GR" dirty="0"/>
              </a:p>
              <a:p>
                <a:r>
                  <a:rPr lang="el-GR" dirty="0"/>
                  <a:t>Δεν γίνεται κάποιου είδους παραμετροποίηση ή </a:t>
                </a:r>
                <a:r>
                  <a:rPr lang="en-US" dirty="0"/>
                  <a:t>fitting</a:t>
                </a:r>
                <a:endParaRPr lang="el-GR" dirty="0"/>
              </a:p>
              <a:p>
                <a:endParaRPr lang="el-GR" dirty="0"/>
              </a:p>
              <a:p>
                <a:r>
                  <a:rPr lang="el-GR" dirty="0"/>
                  <a:t>Μαθηματικός Τύπος</a:t>
                </a:r>
                <a:r>
                  <a:rPr lang="en-US" dirty="0"/>
                  <a:t>:</a:t>
                </a:r>
                <a:endParaRPr lang="el-GR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8A604-B206-455E-896F-D3C457EC6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3625" y="2052916"/>
                <a:ext cx="4992688" cy="4195481"/>
              </a:xfrm>
              <a:blipFill>
                <a:blip r:embed="rId2"/>
                <a:stretch>
                  <a:fillRect l="-61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7B78E-DC4C-4B7E-9498-7BF8B16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94972-2261-4B09-A9F2-7DC104BF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64" y="2378760"/>
            <a:ext cx="4477375" cy="354379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913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CDC2-AAF5-4D36-9339-4DAB888B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Bag-Level </a:t>
            </a:r>
            <a:r>
              <a:rPr lang="el-GR" dirty="0"/>
              <a:t>Μετρικές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55EE-7BCF-4489-B7D2-F3CE921A8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853248"/>
                <a:ext cx="8946541" cy="41954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Entropy: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𝑠𝑐𝑜𝑟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𝑖𝑛𝑠𝑡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Mean:</a:t>
                </a:r>
              </a:p>
              <a:p>
                <a:pPr marL="0" indent="0" algn="just">
                  <a:buNone/>
                </a:pPr>
                <a:endParaRPr lang="en-US" i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𝑠𝑐𝑜𝑟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𝑏𝑎𝑔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𝑠𝑐𝑜𝑟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𝑖𝑛𝑠𝑡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Mean &amp; Informative Windows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B55EE-7BCF-4489-B7D2-F3CE921A8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853248"/>
                <a:ext cx="8946541" cy="4195481"/>
              </a:xfrm>
              <a:blipFill>
                <a:blip r:embed="rId2"/>
                <a:stretch>
                  <a:fillRect l="-272" t="-145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EB70-4556-4AD9-B7EA-50A78CD9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1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DC39-376B-4C7B-AE38-484761D2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Πειραματική Διαδικασία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5E101E-0B82-4A23-97A7-CC6505F25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437" y="2351987"/>
            <a:ext cx="7389086" cy="3483426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26054-8CB3-425F-AD4A-CA658E9C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9A795-7885-4DC3-933F-7B244162FDF6}"/>
              </a:ext>
            </a:extLst>
          </p:cNvPr>
          <p:cNvSpPr txBox="1">
            <a:spLocks/>
          </p:cNvSpPr>
          <p:nvPr/>
        </p:nvSpPr>
        <p:spPr>
          <a:xfrm>
            <a:off x="547991" y="1995959"/>
            <a:ext cx="5548009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Βήμα 1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Stain Color Normalization</a:t>
            </a:r>
            <a:endParaRPr lang="el-GR" dirty="0"/>
          </a:p>
          <a:p>
            <a:pPr marL="0" indent="0">
              <a:buNone/>
            </a:pPr>
            <a:r>
              <a:rPr lang="en-US" dirty="0"/>
              <a:t>Resolution Scaling</a:t>
            </a:r>
          </a:p>
          <a:p>
            <a:r>
              <a:rPr lang="el-GR" dirty="0"/>
              <a:t>Βήμα 2</a:t>
            </a:r>
            <a:r>
              <a:rPr lang="en-US" dirty="0"/>
              <a:t>:</a:t>
            </a:r>
            <a:endParaRPr lang="el-GR" dirty="0"/>
          </a:p>
          <a:p>
            <a:pPr marL="0" indent="0">
              <a:buNone/>
            </a:pPr>
            <a:r>
              <a:rPr lang="en-US" dirty="0"/>
              <a:t>Image Segmentation</a:t>
            </a:r>
          </a:p>
          <a:p>
            <a:r>
              <a:rPr lang="el-GR" dirty="0"/>
              <a:t>Βήμα 3</a:t>
            </a:r>
            <a:r>
              <a:rPr lang="en-US" dirty="0"/>
              <a:t>:</a:t>
            </a:r>
            <a:endParaRPr lang="el-GR" dirty="0"/>
          </a:p>
          <a:p>
            <a:pPr marL="0" indent="0">
              <a:buNone/>
            </a:pPr>
            <a:r>
              <a:rPr lang="en-US" dirty="0"/>
              <a:t>NN-CPD (rank R)</a:t>
            </a:r>
          </a:p>
          <a:p>
            <a:pPr marL="0" indent="0">
              <a:buNone/>
            </a:pPr>
            <a:r>
              <a:rPr lang="en-US" dirty="0"/>
              <a:t>Feature Scaling</a:t>
            </a:r>
          </a:p>
          <a:p>
            <a:r>
              <a:rPr lang="el-GR" dirty="0"/>
              <a:t>Βήμα 4</a:t>
            </a:r>
            <a:r>
              <a:rPr lang="en-US" dirty="0"/>
              <a:t>:</a:t>
            </a:r>
            <a:endParaRPr lang="el-GR" dirty="0"/>
          </a:p>
          <a:p>
            <a:pPr marL="0" indent="0">
              <a:buNone/>
            </a:pPr>
            <a:r>
              <a:rPr lang="en-US" dirty="0"/>
              <a:t>Nested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111176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6D94-29BA-4815-824F-59D7953C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Κανονικοποίηση Απόχρωσης για </a:t>
            </a:r>
            <a:r>
              <a:rPr lang="en-US" dirty="0"/>
              <a:t>Stains</a:t>
            </a:r>
            <a:r>
              <a:rPr lang="el-GR" dirty="0"/>
              <a:t> (1/</a:t>
            </a:r>
            <a:r>
              <a:rPr lang="en-US" dirty="0"/>
              <a:t>3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5BA89-6EE1-4FA6-84E2-8BEBB09C7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l-GR" dirty="0"/>
              <a:t>Το πρόβλημα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Διαφορετικές αποχρώσεις των </a:t>
            </a:r>
            <a:r>
              <a:rPr lang="en-US" dirty="0"/>
              <a:t>H&amp;E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Αιτίες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Πρώτες ύλες (βαφές κ.τ.λ.)</a:t>
            </a:r>
          </a:p>
          <a:p>
            <a:r>
              <a:rPr lang="el-GR" dirty="0"/>
              <a:t>Μικροσκόπιο</a:t>
            </a:r>
          </a:p>
          <a:p>
            <a:r>
              <a:rPr lang="el-GR" dirty="0"/>
              <a:t>Άλλοι παράγοντες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Λύση</a:t>
            </a:r>
            <a:r>
              <a:rPr lang="en-US" dirty="0"/>
              <a:t>:</a:t>
            </a:r>
            <a:endParaRPr lang="el-GR" dirty="0"/>
          </a:p>
          <a:p>
            <a:r>
              <a:rPr lang="en-US" dirty="0"/>
              <a:t>Structure Preserving</a:t>
            </a:r>
            <a:endParaRPr lang="el-GR" dirty="0"/>
          </a:p>
          <a:p>
            <a:r>
              <a:rPr lang="el-GR" dirty="0"/>
              <a:t>Διαχωρισμός εικόνας με βάση τα μωβ και ροζ</a:t>
            </a:r>
          </a:p>
          <a:p>
            <a:r>
              <a:rPr lang="el-GR" dirty="0"/>
              <a:t>Ξεχωριστή διόρθωση σε κάθε χρώμα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F1211-0529-4ABA-ADFD-53572F8E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E56E617-6FDE-400B-865D-CBE7C5EA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588" y="2213435"/>
            <a:ext cx="4307584" cy="243113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534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4F4A-0509-4628-B346-6527148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Κανονικοποίηση Απόχρωσης για </a:t>
            </a:r>
            <a:r>
              <a:rPr lang="en-US" dirty="0"/>
              <a:t>Stains</a:t>
            </a:r>
            <a:r>
              <a:rPr lang="el-GR" dirty="0"/>
              <a:t> (2/</a:t>
            </a:r>
            <a:r>
              <a:rPr lang="en-US" dirty="0"/>
              <a:t>3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39989F-E2BE-4A05-A982-74C8BC2A1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27" y="2192475"/>
            <a:ext cx="3280991" cy="2812278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02960-94BE-48E5-A7EC-EA8AE60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97AA1-9778-4D80-95CA-2C26D35A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32" y="3885046"/>
            <a:ext cx="2940275" cy="2520236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31C45-4B68-4E20-A199-340B1075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922" y="2196119"/>
            <a:ext cx="3508883" cy="300761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54DAF2-57DD-4CF4-BB2A-A863FBA05755}"/>
              </a:ext>
            </a:extLst>
          </p:cNvPr>
          <p:cNvSpPr/>
          <p:nvPr/>
        </p:nvSpPr>
        <p:spPr>
          <a:xfrm>
            <a:off x="4611667" y="2577230"/>
            <a:ext cx="2505205" cy="85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4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4F4A-0509-4628-B346-65271488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Κανονικοποίηση Απόχρωσης για </a:t>
            </a:r>
            <a:r>
              <a:rPr lang="en-US" dirty="0"/>
              <a:t>Stains</a:t>
            </a:r>
            <a:r>
              <a:rPr lang="el-GR" dirty="0"/>
              <a:t> (</a:t>
            </a:r>
            <a:r>
              <a:rPr lang="en-US" dirty="0"/>
              <a:t>3</a:t>
            </a:r>
            <a:r>
              <a:rPr lang="el-GR" dirty="0"/>
              <a:t>/</a:t>
            </a:r>
            <a:r>
              <a:rPr lang="en-US" dirty="0"/>
              <a:t>3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02960-94BE-48E5-A7EC-EA8AE60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54DAF2-57DD-4CF4-BB2A-A863FBA05755}"/>
              </a:ext>
            </a:extLst>
          </p:cNvPr>
          <p:cNvSpPr/>
          <p:nvPr/>
        </p:nvSpPr>
        <p:spPr>
          <a:xfrm>
            <a:off x="5348472" y="3801258"/>
            <a:ext cx="1583860" cy="851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fabric, food&#10;&#10;Description automatically generated">
            <a:extLst>
              <a:ext uri="{FF2B5EF4-FFF2-40B4-BE49-F238E27FC236}">
                <a16:creationId xmlns:a16="http://schemas.microsoft.com/office/drawing/2014/main" id="{4F7103ED-D5C4-4E44-A07B-B2FE5989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60" y="2828356"/>
            <a:ext cx="4257178" cy="2797574"/>
          </a:xfrm>
          <a:ln w="5715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7F85D-69DF-428F-838A-159DB6EA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64" y="2828356"/>
            <a:ext cx="4257178" cy="279757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288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F2CE-ACC3-41AE-A575-9A533255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Νεοπλασίες του Μαστού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7CE1-641B-4526-B44C-DFDC0C5C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975976" cy="4195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l-GR" dirty="0"/>
              <a:t>Τί είναι;</a:t>
            </a:r>
          </a:p>
          <a:p>
            <a:r>
              <a:rPr lang="el-GR" dirty="0"/>
              <a:t>Πιο συχνή μορφή καρκίνου σε γυναίκες</a:t>
            </a:r>
          </a:p>
          <a:p>
            <a:r>
              <a:rPr lang="el-GR" dirty="0"/>
              <a:t>Δεύτερος σε θνησιμότητα μετά του πνεύμονα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Πώς γίνεται η διάγνωση;</a:t>
            </a:r>
          </a:p>
          <a:p>
            <a:r>
              <a:rPr lang="el-GR" dirty="0"/>
              <a:t>Προετοιμασία ιστού με φορμαλδεΰδη και παραφίνη</a:t>
            </a:r>
          </a:p>
          <a:p>
            <a:r>
              <a:rPr lang="el-GR" dirty="0"/>
              <a:t>Τομές πάχους 3-5μ</a:t>
            </a:r>
            <a:r>
              <a:rPr lang="en-US" dirty="0"/>
              <a:t>m </a:t>
            </a:r>
            <a:r>
              <a:rPr lang="el-GR" dirty="0"/>
              <a:t>με χρήση μικροτόμου</a:t>
            </a:r>
          </a:p>
          <a:p>
            <a:r>
              <a:rPr lang="el-GR" dirty="0"/>
              <a:t>Βάψιμο με αιματοξυλίνη και εωσίνη (</a:t>
            </a:r>
            <a:r>
              <a:rPr lang="en-US" dirty="0"/>
              <a:t>H&amp;E)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Ποιες είναι οι δυσκολίες;</a:t>
            </a:r>
          </a:p>
          <a:p>
            <a:r>
              <a:rPr lang="el-GR" dirty="0"/>
              <a:t>Πολλές υποκατηγορίες νεοπλασιών</a:t>
            </a:r>
          </a:p>
          <a:p>
            <a:r>
              <a:rPr lang="el-GR" dirty="0"/>
              <a:t>Δύσκολη απόκτηση εμπειρίας και γνώσης</a:t>
            </a:r>
          </a:p>
          <a:p>
            <a:r>
              <a:rPr lang="el-GR" dirty="0"/>
              <a:t>Ανθρώπινο λάθος και κούραση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75503-6B43-44C8-B806-2C6A9A10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E0E60-CA53-4C87-BF5F-6E702A22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940" y="1643679"/>
            <a:ext cx="2402949" cy="205967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0A2CF-7FDA-460A-999C-824B4D2F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65" y="4283613"/>
            <a:ext cx="2402949" cy="205967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883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A385-E9F7-4D8F-B003-46B6CD09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Κατακερματισμός Εικόνων σε </a:t>
            </a:r>
            <a:r>
              <a:rPr lang="en-US" dirty="0"/>
              <a:t>Patches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BC6B66-1AE6-4A75-8758-36E87AD3C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269" y="2209520"/>
            <a:ext cx="4860437" cy="4195762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8023E-B135-425B-91C9-C320BCA2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792284-25EC-483D-964F-0F4153524C5A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5548009" cy="4195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l-GR" dirty="0"/>
              <a:t>Χρησιμότητα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Μετατροπή προβλήματος σε </a:t>
            </a:r>
            <a:r>
              <a:rPr lang="en-US" dirty="0"/>
              <a:t>MIL</a:t>
            </a:r>
            <a:endParaRPr lang="el-GR" dirty="0"/>
          </a:p>
          <a:p>
            <a:r>
              <a:rPr lang="el-GR" dirty="0"/>
              <a:t>Επαύξηση δεδομένων (</a:t>
            </a:r>
            <a:r>
              <a:rPr lang="en-US" dirty="0"/>
              <a:t>overlap</a:t>
            </a:r>
            <a:r>
              <a:rPr lang="el-GR" dirty="0"/>
              <a:t>, </a:t>
            </a:r>
            <a:r>
              <a:rPr lang="en-US" dirty="0"/>
              <a:t>discard)</a:t>
            </a:r>
          </a:p>
          <a:p>
            <a:r>
              <a:rPr lang="en-US" dirty="0"/>
              <a:t>Overlap </a:t>
            </a:r>
            <a:r>
              <a:rPr lang="el-GR" dirty="0"/>
              <a:t>– κυλιόμενο παράθυρο</a:t>
            </a:r>
          </a:p>
          <a:p>
            <a:r>
              <a:rPr lang="en-US" dirty="0"/>
              <a:t>Discard – </a:t>
            </a:r>
            <a:r>
              <a:rPr lang="el-GR" dirty="0"/>
              <a:t>απόρριψη στιγμιότυπων</a:t>
            </a:r>
          </a:p>
          <a:p>
            <a:endParaRPr lang="el-GR" dirty="0"/>
          </a:p>
          <a:p>
            <a:pPr marL="0" indent="0">
              <a:buNone/>
            </a:pPr>
            <a:r>
              <a:rPr lang="el-GR" dirty="0"/>
              <a:t>Σύμβαση ονομασίας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5</a:t>
            </a:r>
            <a:r>
              <a:rPr lang="en-US" dirty="0"/>
              <a:t>-1-0: </a:t>
            </a:r>
            <a:r>
              <a:rPr lang="el-GR" dirty="0"/>
              <a:t>5-επί-5 κόψιμο χωρίς </a:t>
            </a:r>
            <a:r>
              <a:rPr lang="en-US" dirty="0"/>
              <a:t>overlap </a:t>
            </a:r>
            <a:r>
              <a:rPr lang="el-GR" dirty="0"/>
              <a:t>και </a:t>
            </a:r>
            <a:r>
              <a:rPr lang="en-US" dirty="0"/>
              <a:t>discard</a:t>
            </a:r>
            <a:endParaRPr lang="el-GR" dirty="0"/>
          </a:p>
          <a:p>
            <a:r>
              <a:rPr lang="el-GR" dirty="0"/>
              <a:t>5-2-1</a:t>
            </a:r>
            <a:r>
              <a:rPr lang="en-US" dirty="0"/>
              <a:t>: </a:t>
            </a:r>
            <a:r>
              <a:rPr lang="el-GR" dirty="0"/>
              <a:t>5-επί-5 κόψιμο με </a:t>
            </a:r>
            <a:r>
              <a:rPr lang="en-US" dirty="0"/>
              <a:t>overlap</a:t>
            </a:r>
            <a:r>
              <a:rPr lang="el-GR" dirty="0"/>
              <a:t> βήματος </a:t>
            </a:r>
            <a:r>
              <a:rPr lang="en-US" dirty="0"/>
              <a:t>patch dimension / 2 </a:t>
            </a:r>
            <a:r>
              <a:rPr lang="el-GR" dirty="0"/>
              <a:t>και εφαρμογή του πρώτου κανόνα </a:t>
            </a:r>
            <a:r>
              <a:rPr lang="en-US" dirty="0"/>
              <a:t>discard</a:t>
            </a:r>
          </a:p>
        </p:txBody>
      </p:sp>
    </p:spTree>
    <p:extLst>
      <p:ext uri="{BB962C8B-B14F-4D97-AF65-F5344CB8AC3E}">
        <p14:creationId xmlns:p14="http://schemas.microsoft.com/office/powerpoint/2010/main" val="198641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0061-A7C1-460F-A8FF-83564E90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Polyadic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AC9C2-AC8E-43FC-AC40-4A3BD639F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1262" y="2115548"/>
                <a:ext cx="10087427" cy="4195481"/>
              </a:xfrm>
            </p:spPr>
            <p:txBody>
              <a:bodyPr>
                <a:normAutofit/>
              </a:bodyPr>
              <a:lstStyle/>
              <a:p>
                <a:r>
                  <a:rPr lang="el-GR" dirty="0"/>
                  <a:t>Αλλιώς </a:t>
                </a:r>
                <a:r>
                  <a:rPr lang="en-US" dirty="0"/>
                  <a:t>PARAFAC </a:t>
                </a:r>
                <a:r>
                  <a:rPr lang="el-GR" dirty="0"/>
                  <a:t>ή </a:t>
                </a:r>
                <a:r>
                  <a:rPr lang="en-US" dirty="0"/>
                  <a:t>CANDECOMP</a:t>
                </a:r>
                <a:endParaRPr lang="el-GR" dirty="0"/>
              </a:p>
              <a:p>
                <a:r>
                  <a:rPr lang="el-GR" dirty="0"/>
                  <a:t>Περιορισμός </a:t>
                </a:r>
                <a:r>
                  <a:rPr lang="en-US" dirty="0"/>
                  <a:t>Non-Negativity</a:t>
                </a:r>
                <a:endParaRPr lang="el-G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l-GR" dirty="0"/>
                  <a:t>Μαθηματικός Τύπος </a:t>
                </a:r>
                <a:r>
                  <a:rPr lang="en-US" dirty="0"/>
                  <a:t>Reconstruction:</a:t>
                </a:r>
                <a:endParaRPr lang="el-GR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𝛵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 ≈ 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el-GR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l-GR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l-GR" dirty="0"/>
              </a:p>
              <a:p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Υλοποίηση </a:t>
                </a:r>
                <a:r>
                  <a:rPr lang="en-US" dirty="0"/>
                  <a:t>NN-CPD:</a:t>
                </a:r>
              </a:p>
              <a:p>
                <a:r>
                  <a:rPr lang="en-US" dirty="0"/>
                  <a:t>TensorLy – Python Toolbox</a:t>
                </a:r>
                <a:endParaRPr lang="el-GR" dirty="0"/>
              </a:p>
              <a:p>
                <a:r>
                  <a:rPr lang="en-US" dirty="0"/>
                  <a:t>Multiplicative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2AC9C2-AC8E-43FC-AC40-4A3BD639F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1262" y="2115548"/>
                <a:ext cx="10087427" cy="4195481"/>
              </a:xfrm>
              <a:blipFill>
                <a:blip r:embed="rId2"/>
                <a:stretch>
                  <a:fillRect l="-604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99521-0C22-4170-8B1B-3BE3EA79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8A82-574D-4DA0-91A7-6124E238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25" y="1853248"/>
            <a:ext cx="5515745" cy="109552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829B0-BC5E-4111-8064-6E75E9CDD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423" b="42150"/>
          <a:stretch/>
        </p:blipFill>
        <p:spPr>
          <a:xfrm>
            <a:off x="6147025" y="3340745"/>
            <a:ext cx="5515746" cy="306453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969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4036-4C39-4E4C-9423-ECD37264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Εμφωλευμένο </a:t>
            </a:r>
            <a:r>
              <a:rPr lang="en-US" dirty="0"/>
              <a:t>Cross-Validation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83F59-08A6-4AB6-BEF6-3D55BF66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1500" y="1529058"/>
            <a:ext cx="3795387" cy="2370429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A085A-DC9F-485F-AF78-862A4576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9CE3-1BEB-4669-9944-36B83607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501" y="4143727"/>
            <a:ext cx="3795387" cy="232510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29DDA7-6755-48F0-B24F-48DAE71969A3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661272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K-fold </a:t>
            </a:r>
            <a:r>
              <a:rPr lang="el-GR" dirty="0"/>
              <a:t>«εξωτερικό» </a:t>
            </a:r>
            <a:r>
              <a:rPr lang="en-US" dirty="0"/>
              <a:t>cross-validation:</a:t>
            </a:r>
            <a:endParaRPr lang="el-GR" dirty="0"/>
          </a:p>
          <a:p>
            <a:r>
              <a:rPr lang="el-GR" dirty="0"/>
              <a:t>Ξεχωριστές υπερ-παράμετροι για κάθε </a:t>
            </a:r>
            <a:r>
              <a:rPr lang="en-US" dirty="0"/>
              <a:t>fold</a:t>
            </a:r>
          </a:p>
          <a:p>
            <a:r>
              <a:rPr lang="el-GR" dirty="0"/>
              <a:t>Βελτιστοποίηση με χρήση δεύτερου επιπέδου </a:t>
            </a:r>
            <a:r>
              <a:rPr lang="en-US" dirty="0"/>
              <a:t>cross-validation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US" dirty="0"/>
              <a:t>M-fold </a:t>
            </a:r>
            <a:r>
              <a:rPr lang="el-GR" dirty="0"/>
              <a:t>«εσωτερικό» </a:t>
            </a:r>
            <a:r>
              <a:rPr lang="en-US" dirty="0"/>
              <a:t>cross-validation:</a:t>
            </a:r>
          </a:p>
          <a:p>
            <a:r>
              <a:rPr lang="el-GR" dirty="0"/>
              <a:t>Ίδιες υπερ-παράμετροι για κάθε </a:t>
            </a:r>
            <a:r>
              <a:rPr lang="en-US" dirty="0"/>
              <a:t>fold</a:t>
            </a:r>
          </a:p>
          <a:p>
            <a:r>
              <a:rPr lang="en-US" dirty="0"/>
              <a:t>Bayesian Optimization </a:t>
            </a:r>
            <a:r>
              <a:rPr lang="el-GR" dirty="0"/>
              <a:t>με συνάρτηση κόστους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error = 1 - mean(cv_accuracy)</a:t>
            </a:r>
          </a:p>
        </p:txBody>
      </p:sp>
    </p:spTree>
    <p:extLst>
      <p:ext uri="{BB962C8B-B14F-4D97-AF65-F5344CB8AC3E}">
        <p14:creationId xmlns:p14="http://schemas.microsoft.com/office/powerpoint/2010/main" val="214975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995FF-44D7-4594-AD30-6B6C575B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σύνολα δεδομένων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854E-56F6-4706-BA4A-E5592D769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339230" cy="4195481"/>
          </a:xfrm>
        </p:spPr>
        <p:txBody>
          <a:bodyPr/>
          <a:lstStyle/>
          <a:p>
            <a:r>
              <a:rPr lang="en-US" dirty="0"/>
              <a:t>Breast Cancer Cells (BCC)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Breast Cancer Histopathological Database (BreaKHis)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CE271-2DEC-43BA-9D5C-8529AD1F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C0E54A-1CF7-41C0-8CF2-7EEF2DC53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34425"/>
              </p:ext>
            </p:extLst>
          </p:nvPr>
        </p:nvGraphicFramePr>
        <p:xfrm>
          <a:off x="1789886" y="4547290"/>
          <a:ext cx="6652656" cy="175473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3164">
                  <a:extLst>
                    <a:ext uri="{9D8B030D-6E8A-4147-A177-3AD203B41FA5}">
                      <a16:colId xmlns:a16="http://schemas.microsoft.com/office/drawing/2014/main" val="2985240317"/>
                    </a:ext>
                  </a:extLst>
                </a:gridCol>
                <a:gridCol w="1663164">
                  <a:extLst>
                    <a:ext uri="{9D8B030D-6E8A-4147-A177-3AD203B41FA5}">
                      <a16:colId xmlns:a16="http://schemas.microsoft.com/office/drawing/2014/main" val="2494323307"/>
                    </a:ext>
                  </a:extLst>
                </a:gridCol>
                <a:gridCol w="1663164">
                  <a:extLst>
                    <a:ext uri="{9D8B030D-6E8A-4147-A177-3AD203B41FA5}">
                      <a16:colId xmlns:a16="http://schemas.microsoft.com/office/drawing/2014/main" val="917121377"/>
                    </a:ext>
                  </a:extLst>
                </a:gridCol>
                <a:gridCol w="1663164">
                  <a:extLst>
                    <a:ext uri="{9D8B030D-6E8A-4147-A177-3AD203B41FA5}">
                      <a16:colId xmlns:a16="http://schemas.microsoft.com/office/drawing/2014/main" val="3244270151"/>
                    </a:ext>
                  </a:extLst>
                </a:gridCol>
              </a:tblGrid>
              <a:tr h="2922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Μεγέθυνση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Καλοήθεις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Κακοήθεις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Σύνολο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1084536"/>
                  </a:ext>
                </a:extLst>
              </a:tr>
              <a:tr h="292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40</a:t>
                      </a:r>
                      <a:r>
                        <a:rPr lang="en-US" sz="1200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652 (24)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1370 (58)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1995 (82)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5608630"/>
                  </a:ext>
                </a:extLst>
              </a:tr>
              <a:tr h="292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644 (24)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1437 (58)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</a:rPr>
                        <a:t>2081 (82)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2279924"/>
                  </a:ext>
                </a:extLst>
              </a:tr>
              <a:tr h="292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623 (24)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1390 (58)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2013 (82)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7728867"/>
                  </a:ext>
                </a:extLst>
              </a:tr>
              <a:tr h="292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588 (24)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1232 (58)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1820 (82)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5684284"/>
                  </a:ext>
                </a:extLst>
              </a:tr>
              <a:tr h="2924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Σύνολο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2480 (24)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5429 (58)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7909 (82)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7213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D1946A-EECA-484A-8CE1-8DA919E84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77488"/>
              </p:ext>
            </p:extLst>
          </p:nvPr>
        </p:nvGraphicFramePr>
        <p:xfrm>
          <a:off x="1789886" y="2811326"/>
          <a:ext cx="4993640" cy="61767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664335">
                  <a:extLst>
                    <a:ext uri="{9D8B030D-6E8A-4147-A177-3AD203B41FA5}">
                      <a16:colId xmlns:a16="http://schemas.microsoft.com/office/drawing/2014/main" val="3233473608"/>
                    </a:ext>
                  </a:extLst>
                </a:gridCol>
                <a:gridCol w="1664335">
                  <a:extLst>
                    <a:ext uri="{9D8B030D-6E8A-4147-A177-3AD203B41FA5}">
                      <a16:colId xmlns:a16="http://schemas.microsoft.com/office/drawing/2014/main" val="4181147014"/>
                    </a:ext>
                  </a:extLst>
                </a:gridCol>
                <a:gridCol w="1664970">
                  <a:extLst>
                    <a:ext uri="{9D8B030D-6E8A-4147-A177-3AD203B41FA5}">
                      <a16:colId xmlns:a16="http://schemas.microsoft.com/office/drawing/2014/main" val="363441872"/>
                    </a:ext>
                  </a:extLst>
                </a:gridCol>
              </a:tblGrid>
              <a:tr h="3087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Καλοήθεις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Κακοήθεις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200" dirty="0">
                          <a:effectLst/>
                        </a:rPr>
                        <a:t>Σύνολο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6374557"/>
                  </a:ext>
                </a:extLst>
              </a:tr>
              <a:tr h="3089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32 (1)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26 (9)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58 (10)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302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2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1A4B-1332-44BF-B90D-5E72A3A0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Σύγκριση Μεθόδων (1/</a:t>
            </a:r>
            <a:r>
              <a:rPr lang="en-US" dirty="0"/>
              <a:t>4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0D3F-4FD7-40C8-A90F-3F68ED61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6E3064-0CD1-4F06-A9D6-8BE00E39A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3396627"/>
              </p:ext>
            </p:extLst>
          </p:nvPr>
        </p:nvGraphicFramePr>
        <p:xfrm>
          <a:off x="777833" y="1712683"/>
          <a:ext cx="5077683" cy="3765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0A401B-666C-4D73-A2CE-A0ACB9CF8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005742"/>
              </p:ext>
            </p:extLst>
          </p:nvPr>
        </p:nvGraphicFramePr>
        <p:xfrm>
          <a:off x="6370319" y="1712683"/>
          <a:ext cx="4820420" cy="3765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50B945-43C0-4B83-83D0-F168E7C9CF72}"/>
              </a:ext>
            </a:extLst>
          </p:cNvPr>
          <p:cNvSpPr txBox="1"/>
          <p:nvPr/>
        </p:nvSpPr>
        <p:spPr>
          <a:xfrm>
            <a:off x="1894740" y="5721292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 SCN 5-1-0 R40 [0,1]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01A63-43D0-43E5-B766-CA4C1FAF669C}"/>
              </a:ext>
            </a:extLst>
          </p:cNvPr>
          <p:cNvSpPr txBox="1"/>
          <p:nvPr/>
        </p:nvSpPr>
        <p:spPr>
          <a:xfrm>
            <a:off x="7534877" y="5721292"/>
            <a:ext cx="24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BKH200 33% R40 [0,1]</a:t>
            </a:r>
          </a:p>
        </p:txBody>
      </p:sp>
    </p:spTree>
    <p:extLst>
      <p:ext uri="{BB962C8B-B14F-4D97-AF65-F5344CB8AC3E}">
        <p14:creationId xmlns:p14="http://schemas.microsoft.com/office/powerpoint/2010/main" val="219715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1A4B-1332-44BF-B90D-5E72A3A0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Σύγκριση Μεθόδων (2/</a:t>
            </a:r>
            <a:r>
              <a:rPr lang="en-US" dirty="0"/>
              <a:t>4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0D3F-4FD7-40C8-A90F-3F68ED61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0B945-43C0-4B83-83D0-F168E7C9CF72}"/>
              </a:ext>
            </a:extLst>
          </p:cNvPr>
          <p:cNvSpPr txBox="1"/>
          <p:nvPr/>
        </p:nvSpPr>
        <p:spPr>
          <a:xfrm>
            <a:off x="2326462" y="5637818"/>
            <a:ext cx="230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 5-1-0 R40 [0,1]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AF1A221-B733-4E60-BD6B-7605C4882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156157"/>
              </p:ext>
            </p:extLst>
          </p:nvPr>
        </p:nvGraphicFramePr>
        <p:xfrm>
          <a:off x="6096000" y="1853246"/>
          <a:ext cx="4669722" cy="362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5194048-3910-41AC-833E-9911109775AA}"/>
              </a:ext>
            </a:extLst>
          </p:cNvPr>
          <p:cNvSpPr txBox="1"/>
          <p:nvPr/>
        </p:nvSpPr>
        <p:spPr>
          <a:xfrm>
            <a:off x="7275903" y="5781061"/>
            <a:ext cx="28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 SCN 5-1-0 R40 [0,1]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A478D38-BE48-4662-AB5A-024A7594B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609961"/>
              </p:ext>
            </p:extLst>
          </p:nvPr>
        </p:nvGraphicFramePr>
        <p:xfrm>
          <a:off x="871061" y="1853245"/>
          <a:ext cx="4999990" cy="362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83E4-1E27-4752-B75C-FB3AE6AB2920}"/>
              </a:ext>
            </a:extLst>
          </p:cNvPr>
          <p:cNvSpPr txBox="1"/>
          <p:nvPr/>
        </p:nvSpPr>
        <p:spPr>
          <a:xfrm>
            <a:off x="2233597" y="6007150"/>
            <a:ext cx="249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BKH200 33% R40 [0,1]</a:t>
            </a:r>
          </a:p>
        </p:txBody>
      </p:sp>
    </p:spTree>
    <p:extLst>
      <p:ext uri="{BB962C8B-B14F-4D97-AF65-F5344CB8AC3E}">
        <p14:creationId xmlns:p14="http://schemas.microsoft.com/office/powerpoint/2010/main" val="333657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1A4B-1332-44BF-B90D-5E72A3A0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Σύγκριση Μεθόδων (3/</a:t>
            </a:r>
            <a:r>
              <a:rPr lang="en-US" dirty="0"/>
              <a:t>4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0D3F-4FD7-40C8-A90F-3F68ED61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0B945-43C0-4B83-83D0-F168E7C9CF72}"/>
              </a:ext>
            </a:extLst>
          </p:cNvPr>
          <p:cNvSpPr txBox="1"/>
          <p:nvPr/>
        </p:nvSpPr>
        <p:spPr>
          <a:xfrm>
            <a:off x="2206424" y="5697523"/>
            <a:ext cx="222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 SCN R40 [0,1]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7106EC8-670D-43A7-AA4D-D361D871F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741318"/>
              </p:ext>
            </p:extLst>
          </p:nvPr>
        </p:nvGraphicFramePr>
        <p:xfrm>
          <a:off x="820727" y="1853245"/>
          <a:ext cx="4999990" cy="362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C57A26-1E18-45F4-9E0A-5A8CA2ABDF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01591"/>
              </p:ext>
            </p:extLst>
          </p:nvPr>
        </p:nvGraphicFramePr>
        <p:xfrm>
          <a:off x="6371283" y="1853245"/>
          <a:ext cx="4999990" cy="3624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E0A221-E7E4-4C7B-B728-B33266E4935F}"/>
              </a:ext>
            </a:extLst>
          </p:cNvPr>
          <p:cNvSpPr txBox="1"/>
          <p:nvPr/>
        </p:nvSpPr>
        <p:spPr>
          <a:xfrm>
            <a:off x="7978376" y="5697523"/>
            <a:ext cx="237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BCC SCN 5-1-0 [0,1]</a:t>
            </a:r>
          </a:p>
        </p:txBody>
      </p:sp>
    </p:spTree>
    <p:extLst>
      <p:ext uri="{BB962C8B-B14F-4D97-AF65-F5344CB8AC3E}">
        <p14:creationId xmlns:p14="http://schemas.microsoft.com/office/powerpoint/2010/main" val="31695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1A4B-1332-44BF-B90D-5E72A3A0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Σύγκριση Μεθόδων (4/</a:t>
            </a:r>
            <a:r>
              <a:rPr lang="en-US" dirty="0"/>
              <a:t>4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00D3F-4FD7-40C8-A90F-3F68ED61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0B945-43C0-4B83-83D0-F168E7C9CF72}"/>
              </a:ext>
            </a:extLst>
          </p:cNvPr>
          <p:cNvSpPr txBox="1"/>
          <p:nvPr/>
        </p:nvSpPr>
        <p:spPr>
          <a:xfrm>
            <a:off x="5119381" y="5763237"/>
            <a:ext cx="195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BKH200 33% R40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4605A8-831B-4BE0-B540-12B1FC7C3A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355234"/>
              </p:ext>
            </p:extLst>
          </p:nvPr>
        </p:nvGraphicFramePr>
        <p:xfrm>
          <a:off x="2374085" y="1853248"/>
          <a:ext cx="6445578" cy="357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218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BAF1-6CE8-470E-B7F0-92C9FBF3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BCC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193E-F69A-4507-9F79-957A45A9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12" y="2172310"/>
            <a:ext cx="4693481" cy="3274092"/>
          </a:xfrm>
        </p:spPr>
        <p:txBody>
          <a:bodyPr/>
          <a:lstStyle/>
          <a:p>
            <a:pPr marL="0" indent="0">
              <a:buNone/>
            </a:pPr>
            <a:r>
              <a:rPr lang="el-GR" dirty="0"/>
              <a:t>Δικά μου πειράματα</a:t>
            </a:r>
            <a:r>
              <a:rPr lang="en-US" dirty="0"/>
              <a:t>:</a:t>
            </a:r>
          </a:p>
          <a:p>
            <a:r>
              <a:rPr lang="en-US" dirty="0"/>
              <a:t>Stain Color Normalization</a:t>
            </a:r>
          </a:p>
          <a:p>
            <a:r>
              <a:rPr lang="el-GR" dirty="0"/>
              <a:t>Χωρίς </a:t>
            </a:r>
            <a:r>
              <a:rPr lang="en-US" dirty="0"/>
              <a:t>Resolution Scaling</a:t>
            </a:r>
          </a:p>
          <a:p>
            <a:r>
              <a:rPr lang="el-GR" dirty="0"/>
              <a:t>Κατακερματισμός </a:t>
            </a:r>
            <a:r>
              <a:rPr lang="en-US" dirty="0"/>
              <a:t>5-1-0</a:t>
            </a:r>
            <a:endParaRPr lang="el-GR" dirty="0"/>
          </a:p>
          <a:p>
            <a:r>
              <a:rPr lang="en-US" dirty="0"/>
              <a:t>NN-CPD </a:t>
            </a:r>
            <a:r>
              <a:rPr lang="el-GR" dirty="0"/>
              <a:t>Τάξης </a:t>
            </a:r>
            <a:r>
              <a:rPr lang="en-US" dirty="0"/>
              <a:t>R =</a:t>
            </a:r>
            <a:r>
              <a:rPr lang="el-GR" dirty="0"/>
              <a:t> 40</a:t>
            </a:r>
            <a:endParaRPr lang="en-US" dirty="0"/>
          </a:p>
          <a:p>
            <a:r>
              <a:rPr lang="en-US" dirty="0"/>
              <a:t>Feature Scaling </a:t>
            </a:r>
            <a:r>
              <a:rPr lang="el-GR" dirty="0"/>
              <a:t>→ [0,1]</a:t>
            </a:r>
          </a:p>
          <a:p>
            <a:r>
              <a:rPr lang="en-US" dirty="0"/>
              <a:t>10-fold Cross Validation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66DBD-8352-41EF-A0B1-C304266A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248E5A-1F4F-47C7-BFDD-66A9FB7FB1B7}"/>
              </a:ext>
            </a:extLst>
          </p:cNvPr>
          <p:cNvSpPr txBox="1">
            <a:spLocks/>
          </p:cNvSpPr>
          <p:nvPr/>
        </p:nvSpPr>
        <p:spPr>
          <a:xfrm>
            <a:off x="6553109" y="2172310"/>
            <a:ext cx="4693481" cy="327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l-GR" dirty="0"/>
              <a:t>Πειράματα από το [1]</a:t>
            </a:r>
            <a:r>
              <a:rPr lang="en-US" dirty="0"/>
              <a:t>:</a:t>
            </a:r>
          </a:p>
          <a:p>
            <a:r>
              <a:rPr lang="el-GR" dirty="0"/>
              <a:t>Κατακερματισμός 10</a:t>
            </a:r>
            <a:r>
              <a:rPr lang="en-US" dirty="0"/>
              <a:t>-1-0</a:t>
            </a:r>
            <a:endParaRPr lang="el-GR" dirty="0"/>
          </a:p>
          <a:p>
            <a:r>
              <a:rPr lang="en-US" dirty="0"/>
              <a:t>ALS CPD </a:t>
            </a:r>
            <a:r>
              <a:rPr lang="el-GR" dirty="0"/>
              <a:t>Τάξης </a:t>
            </a:r>
            <a:r>
              <a:rPr lang="en-US" dirty="0"/>
              <a:t>R =</a:t>
            </a:r>
            <a:r>
              <a:rPr lang="el-GR" dirty="0"/>
              <a:t> </a:t>
            </a:r>
            <a:r>
              <a:rPr lang="en-US" dirty="0"/>
              <a:t>12</a:t>
            </a:r>
            <a:r>
              <a:rPr lang="el-GR" dirty="0"/>
              <a:t>0</a:t>
            </a:r>
            <a:endParaRPr lang="en-US" dirty="0"/>
          </a:p>
          <a:p>
            <a:r>
              <a:rPr lang="en-US" dirty="0"/>
              <a:t>10-fold Cross Validation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38349-E844-4B03-B180-F90E220E4038}"/>
              </a:ext>
            </a:extLst>
          </p:cNvPr>
          <p:cNvSpPr txBox="1"/>
          <p:nvPr/>
        </p:nvSpPr>
        <p:spPr>
          <a:xfrm>
            <a:off x="6035538" y="4681587"/>
            <a:ext cx="541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[1] Papastergiou, T., Zacharaki, E. I., &amp; Megalooikonomou, V. (2018). Tensor Decomposition for Multiple-Instance Classification of High-Order Medical Data. </a:t>
            </a:r>
            <a:r>
              <a:rPr lang="en-US" sz="1200" i="1" dirty="0"/>
              <a:t>Complexity</a:t>
            </a:r>
            <a:r>
              <a:rPr lang="en-US" sz="1200" dirty="0"/>
              <a:t>, </a:t>
            </a:r>
            <a:r>
              <a:rPr lang="en-US" sz="1200" i="1" dirty="0"/>
              <a:t>2018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16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7BD7-2DA9-406B-A3F5-02333B7F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BCC (2/2)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73A176-591C-42B1-B28B-B97C2C0F2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797808"/>
              </p:ext>
            </p:extLst>
          </p:nvPr>
        </p:nvGraphicFramePr>
        <p:xfrm>
          <a:off x="559010" y="2255068"/>
          <a:ext cx="3442998" cy="234786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99594">
                  <a:extLst>
                    <a:ext uri="{9D8B030D-6E8A-4147-A177-3AD203B41FA5}">
                      <a16:colId xmlns:a16="http://schemas.microsoft.com/office/drawing/2014/main" val="3998491528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935020923"/>
                    </a:ext>
                  </a:extLst>
                </a:gridCol>
                <a:gridCol w="951722">
                  <a:extLst>
                    <a:ext uri="{9D8B030D-6E8A-4147-A177-3AD203B41FA5}">
                      <a16:colId xmlns:a16="http://schemas.microsoft.com/office/drawing/2014/main" val="2431792982"/>
                    </a:ext>
                  </a:extLst>
                </a:gridCol>
              </a:tblGrid>
              <a:tr h="2936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51690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3HP-INFW-SIGMF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0.8467 (0.15)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0.91 (0.13)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0685802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5HP-INFW-EVT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0.8133 (0.17)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0.86 (0.17)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30537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 TensMIL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0.8467 (0.17)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 (0.15)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3374567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 MCILBoost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0.8500 (0.12)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 (0.12)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0865099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 MILBoost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0.8167 (0.21)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0.87 (0.19)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8156239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 JC2MIL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0.7233 (0.18)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0.78 (0.18)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8442134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l-GR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 MILES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0.7267 (0.21)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 (0.21)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5926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3948-FD0D-4AA5-A8EB-E1E62543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CEF241D-1C29-4E0E-9412-CF99CCF717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393943"/>
              </p:ext>
            </p:extLst>
          </p:nvPr>
        </p:nvGraphicFramePr>
        <p:xfrm>
          <a:off x="3795278" y="1853248"/>
          <a:ext cx="8080309" cy="412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CC7350-C8CC-4DD4-9241-E0C6FC7D5BAF}"/>
              </a:ext>
            </a:extLst>
          </p:cNvPr>
          <p:cNvSpPr txBox="1"/>
          <p:nvPr/>
        </p:nvSpPr>
        <p:spPr>
          <a:xfrm>
            <a:off x="558199" y="6100606"/>
            <a:ext cx="11185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[1] Papastergiou, T., Zacharaki, E. I., &amp; Megalooikonomou, V. (2018). Tensor Decomposition for Multiple-Instance Classification of High-Order Medical Data. </a:t>
            </a:r>
            <a:r>
              <a:rPr lang="en-US" sz="1200" i="1" dirty="0"/>
              <a:t>Complexity</a:t>
            </a:r>
            <a:r>
              <a:rPr lang="en-US" sz="1200" dirty="0"/>
              <a:t>, </a:t>
            </a:r>
            <a:r>
              <a:rPr lang="en-US" sz="1200" i="1" dirty="0"/>
              <a:t>2018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224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6C88-F590-4750-ABEB-C67E2938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Κατηγοριοποίηση Πολλαπλών Στιγμιότυπων – </a:t>
            </a:r>
            <a:r>
              <a:rPr lang="en-US" dirty="0"/>
              <a:t>MIL (</a:t>
            </a:r>
            <a:r>
              <a:rPr lang="el-GR" dirty="0"/>
              <a:t>1/2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A0B1-2866-4F17-B4E4-7C11A0193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8558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/>
              <a:t>Τί είναι;</a:t>
            </a:r>
          </a:p>
          <a:p>
            <a:r>
              <a:rPr lang="el-GR" dirty="0"/>
              <a:t>Εποπτευόμενη Μάθηση</a:t>
            </a:r>
          </a:p>
          <a:p>
            <a:r>
              <a:rPr lang="el-GR" dirty="0"/>
              <a:t>Αντικείμενα </a:t>
            </a:r>
            <a:r>
              <a:rPr lang="en-US" dirty="0"/>
              <a:t>– Bags</a:t>
            </a:r>
            <a:endParaRPr lang="el-GR" dirty="0"/>
          </a:p>
          <a:p>
            <a:r>
              <a:rPr lang="el-GR" dirty="0"/>
              <a:t>Στιγμιότυπα </a:t>
            </a:r>
            <a:r>
              <a:rPr lang="en-US" dirty="0"/>
              <a:t>– Instances</a:t>
            </a: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Πού χρησιμεύει;</a:t>
            </a:r>
          </a:p>
          <a:p>
            <a:r>
              <a:rPr lang="el-GR" dirty="0"/>
              <a:t>Κατηγοριοποίηση εικόνας / κειμένου</a:t>
            </a:r>
          </a:p>
          <a:p>
            <a:r>
              <a:rPr lang="el-GR" dirty="0"/>
              <a:t>Δημιουργία φαρμάκων</a:t>
            </a:r>
          </a:p>
          <a:p>
            <a:r>
              <a:rPr lang="el-GR" dirty="0"/>
              <a:t>Αναγνώριση ομιλητή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98380-59A6-4480-A3DB-145A4C7F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538D2-A135-439C-8BDD-9B9ADEA7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22" y="2579011"/>
            <a:ext cx="4505954" cy="341995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218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A8D-8960-48B5-88BB-281480F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BreaKHis (1/</a:t>
            </a:r>
            <a:r>
              <a:rPr lang="el-GR" dirty="0"/>
              <a:t>4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038AF-D06D-46A0-A44D-2648816D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A7A6D-919B-49B2-9F80-E48AD4BC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Χωρίς </a:t>
            </a:r>
            <a:r>
              <a:rPr lang="en-US" dirty="0"/>
              <a:t>Stain Color Normalization</a:t>
            </a:r>
          </a:p>
          <a:p>
            <a:r>
              <a:rPr lang="en-US" dirty="0"/>
              <a:t>33% Resolution Scaling</a:t>
            </a:r>
          </a:p>
          <a:p>
            <a:r>
              <a:rPr lang="el-GR" dirty="0"/>
              <a:t>Χωρίς Κατακερματισμό (</a:t>
            </a:r>
            <a:r>
              <a:rPr lang="en-US" dirty="0"/>
              <a:t>Patient Level Classification)</a:t>
            </a:r>
            <a:endParaRPr lang="el-GR" dirty="0"/>
          </a:p>
          <a:p>
            <a:r>
              <a:rPr lang="en-US" dirty="0"/>
              <a:t>NN-CPD </a:t>
            </a:r>
            <a:r>
              <a:rPr lang="el-GR" dirty="0"/>
              <a:t>Τάξης </a:t>
            </a:r>
            <a:r>
              <a:rPr lang="en-US" dirty="0"/>
              <a:t>R =</a:t>
            </a:r>
            <a:r>
              <a:rPr lang="el-GR" dirty="0"/>
              <a:t> 40</a:t>
            </a:r>
            <a:endParaRPr lang="en-US" dirty="0"/>
          </a:p>
          <a:p>
            <a:r>
              <a:rPr lang="en-US" dirty="0"/>
              <a:t>Feature Scaling </a:t>
            </a:r>
            <a:r>
              <a:rPr lang="el-GR" dirty="0"/>
              <a:t>→ [0,1]</a:t>
            </a:r>
          </a:p>
          <a:p>
            <a:r>
              <a:rPr lang="en-US" dirty="0"/>
              <a:t>5-fold Cross Validation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89157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A8D-8960-48B5-88BB-281480F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BreaKHis (2/</a:t>
            </a:r>
            <a:r>
              <a:rPr lang="el-GR" dirty="0"/>
              <a:t>4</a:t>
            </a:r>
            <a:r>
              <a:rPr lang="en-US" dirty="0"/>
              <a:t>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5DC610-B0EE-475E-976B-2C356636C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856510"/>
              </p:ext>
            </p:extLst>
          </p:nvPr>
        </p:nvGraphicFramePr>
        <p:xfrm>
          <a:off x="3132927" y="5015087"/>
          <a:ext cx="5926146" cy="129775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6141">
                  <a:extLst>
                    <a:ext uri="{9D8B030D-6E8A-4147-A177-3AD203B41FA5}">
                      <a16:colId xmlns:a16="http://schemas.microsoft.com/office/drawing/2014/main" val="2459824903"/>
                    </a:ext>
                  </a:extLst>
                </a:gridCol>
                <a:gridCol w="1017332">
                  <a:extLst>
                    <a:ext uri="{9D8B030D-6E8A-4147-A177-3AD203B41FA5}">
                      <a16:colId xmlns:a16="http://schemas.microsoft.com/office/drawing/2014/main" val="48643306"/>
                    </a:ext>
                  </a:extLst>
                </a:gridCol>
                <a:gridCol w="1085154">
                  <a:extLst>
                    <a:ext uri="{9D8B030D-6E8A-4147-A177-3AD203B41FA5}">
                      <a16:colId xmlns:a16="http://schemas.microsoft.com/office/drawing/2014/main" val="2041999444"/>
                    </a:ext>
                  </a:extLst>
                </a:gridCol>
                <a:gridCol w="1152976">
                  <a:extLst>
                    <a:ext uri="{9D8B030D-6E8A-4147-A177-3AD203B41FA5}">
                      <a16:colId xmlns:a16="http://schemas.microsoft.com/office/drawing/2014/main" val="3780346520"/>
                    </a:ext>
                  </a:extLst>
                </a:gridCol>
                <a:gridCol w="1114543">
                  <a:extLst>
                    <a:ext uri="{9D8B030D-6E8A-4147-A177-3AD203B41FA5}">
                      <a16:colId xmlns:a16="http://schemas.microsoft.com/office/drawing/2014/main" val="1271556167"/>
                    </a:ext>
                  </a:extLst>
                </a:gridCol>
              </a:tblGrid>
              <a:tr h="3700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BreaKHis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579134"/>
                  </a:ext>
                </a:extLst>
              </a:tr>
              <a:tr h="4839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3HP-INFW-SIGMF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0.8654 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100" dirty="0">
                          <a:effectLst/>
                        </a:rPr>
                        <a:t>0.05)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0.8897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0.9265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0.8897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5743186"/>
                  </a:ext>
                </a:extLst>
              </a:tr>
              <a:tr h="44368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5HP-INFW-EVT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0.8051 (0.02)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0.8897 (0.03)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0.8897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0.8772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0.05)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94578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038AF-D06D-46A0-A44D-2648816D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B4283B-F893-4635-AAB5-C1ED18C55918}"/>
              </a:ext>
            </a:extLst>
          </p:cNvPr>
          <p:cNvSpPr txBox="1">
            <a:spLocks/>
          </p:cNvSpPr>
          <p:nvPr/>
        </p:nvSpPr>
        <p:spPr>
          <a:xfrm>
            <a:off x="825670" y="1475477"/>
            <a:ext cx="7339230" cy="52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Accuracy Focused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CEE2633-A2AE-4C4C-B61D-8976293AC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971856"/>
              </p:ext>
            </p:extLst>
          </p:nvPr>
        </p:nvGraphicFramePr>
        <p:xfrm>
          <a:off x="3132927" y="2229854"/>
          <a:ext cx="5926146" cy="2633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8998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A8D-8960-48B5-88BB-281480F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BreaKHis (3/</a:t>
            </a:r>
            <a:r>
              <a:rPr lang="el-GR" dirty="0"/>
              <a:t>4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038AF-D06D-46A0-A44D-2648816D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BB82DC-FBDF-4399-95B2-1097D26D8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83472"/>
              </p:ext>
            </p:extLst>
          </p:nvPr>
        </p:nvGraphicFramePr>
        <p:xfrm>
          <a:off x="3132927" y="5004753"/>
          <a:ext cx="5926146" cy="133230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6141">
                  <a:extLst>
                    <a:ext uri="{9D8B030D-6E8A-4147-A177-3AD203B41FA5}">
                      <a16:colId xmlns:a16="http://schemas.microsoft.com/office/drawing/2014/main" val="3370075788"/>
                    </a:ext>
                  </a:extLst>
                </a:gridCol>
                <a:gridCol w="1017332">
                  <a:extLst>
                    <a:ext uri="{9D8B030D-6E8A-4147-A177-3AD203B41FA5}">
                      <a16:colId xmlns:a16="http://schemas.microsoft.com/office/drawing/2014/main" val="2477890134"/>
                    </a:ext>
                  </a:extLst>
                </a:gridCol>
                <a:gridCol w="1085154">
                  <a:extLst>
                    <a:ext uri="{9D8B030D-6E8A-4147-A177-3AD203B41FA5}">
                      <a16:colId xmlns:a16="http://schemas.microsoft.com/office/drawing/2014/main" val="1773024223"/>
                    </a:ext>
                  </a:extLst>
                </a:gridCol>
                <a:gridCol w="1152976">
                  <a:extLst>
                    <a:ext uri="{9D8B030D-6E8A-4147-A177-3AD203B41FA5}">
                      <a16:colId xmlns:a16="http://schemas.microsoft.com/office/drawing/2014/main" val="2103747511"/>
                    </a:ext>
                  </a:extLst>
                </a:gridCol>
                <a:gridCol w="1114543">
                  <a:extLst>
                    <a:ext uri="{9D8B030D-6E8A-4147-A177-3AD203B41FA5}">
                      <a16:colId xmlns:a16="http://schemas.microsoft.com/office/drawing/2014/main" val="2604888711"/>
                    </a:ext>
                  </a:extLst>
                </a:gridCol>
              </a:tblGrid>
              <a:tr h="398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BreaKHis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40X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958998"/>
                  </a:ext>
                </a:extLst>
              </a:tr>
              <a:tr h="4668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3HP-INFW-SIGMF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0.8650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0.8907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0.07)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0.9402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0.9097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0.02)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7408885"/>
                  </a:ext>
                </a:extLst>
              </a:tr>
              <a:tr h="4668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5HP-INFW-EVT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0.8840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0.8822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0.9431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0.9025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100" dirty="0">
                          <a:effectLst/>
                        </a:rPr>
                        <a:t>0.03)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665710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415B7D7-52FF-4E34-B65A-2BE1B4E7C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299801"/>
              </p:ext>
            </p:extLst>
          </p:nvPr>
        </p:nvGraphicFramePr>
        <p:xfrm>
          <a:off x="3132926" y="1979802"/>
          <a:ext cx="5926145" cy="2793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5DCAD-D775-4128-A3B8-8974C8675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475425"/>
            <a:ext cx="8946541" cy="4195481"/>
          </a:xfrm>
        </p:spPr>
        <p:txBody>
          <a:bodyPr/>
          <a:lstStyle/>
          <a:p>
            <a:r>
              <a:rPr lang="en-US" dirty="0"/>
              <a:t>AUC Focused</a:t>
            </a:r>
          </a:p>
        </p:txBody>
      </p:sp>
    </p:spTree>
    <p:extLst>
      <p:ext uri="{BB962C8B-B14F-4D97-AF65-F5344CB8AC3E}">
        <p14:creationId xmlns:p14="http://schemas.microsoft.com/office/powerpoint/2010/main" val="1432921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7C9EC-F58C-4116-B30F-1D8324EC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B7D37-F17D-4FB6-86AD-886AAADB978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5443" y="6008818"/>
            <a:ext cx="1064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200" dirty="0"/>
              <a:t>[2] </a:t>
            </a:r>
            <a:r>
              <a:rPr lang="en-US" sz="1200" dirty="0"/>
              <a:t>Sudharshan, P. J., Petitjean, C., Spanhol, F., Oliveira, L. E., Heutte, L., &amp; Honeine, P. (2019). Multiple instance learning for histopathological breast cancer image classification. </a:t>
            </a:r>
            <a:r>
              <a:rPr lang="en-US" sz="1200" i="1" dirty="0"/>
              <a:t>Expert Systems with Applications</a:t>
            </a:r>
            <a:r>
              <a:rPr lang="en-US" sz="1200" dirty="0"/>
              <a:t>, </a:t>
            </a:r>
            <a:r>
              <a:rPr lang="en-US" sz="1200" i="1" dirty="0"/>
              <a:t>117</a:t>
            </a:r>
            <a:r>
              <a:rPr lang="en-US" sz="1200" dirty="0"/>
              <a:t>, 103-111.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4A1A7-ECF1-4F39-8F73-6EEBACC8F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951862"/>
              </p:ext>
            </p:extLst>
          </p:nvPr>
        </p:nvGraphicFramePr>
        <p:xfrm>
          <a:off x="745346" y="1530220"/>
          <a:ext cx="10239895" cy="415678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467445">
                  <a:extLst>
                    <a:ext uri="{9D8B030D-6E8A-4147-A177-3AD203B41FA5}">
                      <a16:colId xmlns:a16="http://schemas.microsoft.com/office/drawing/2014/main" val="1574586401"/>
                    </a:ext>
                  </a:extLst>
                </a:gridCol>
                <a:gridCol w="1942801">
                  <a:extLst>
                    <a:ext uri="{9D8B030D-6E8A-4147-A177-3AD203B41FA5}">
                      <a16:colId xmlns:a16="http://schemas.microsoft.com/office/drawing/2014/main" val="1229182085"/>
                    </a:ext>
                  </a:extLst>
                </a:gridCol>
                <a:gridCol w="1942801">
                  <a:extLst>
                    <a:ext uri="{9D8B030D-6E8A-4147-A177-3AD203B41FA5}">
                      <a16:colId xmlns:a16="http://schemas.microsoft.com/office/drawing/2014/main" val="3941537251"/>
                    </a:ext>
                  </a:extLst>
                </a:gridCol>
                <a:gridCol w="1944047">
                  <a:extLst>
                    <a:ext uri="{9D8B030D-6E8A-4147-A177-3AD203B41FA5}">
                      <a16:colId xmlns:a16="http://schemas.microsoft.com/office/drawing/2014/main" val="298669228"/>
                    </a:ext>
                  </a:extLst>
                </a:gridCol>
                <a:gridCol w="1942801">
                  <a:extLst>
                    <a:ext uri="{9D8B030D-6E8A-4147-A177-3AD203B41FA5}">
                      <a16:colId xmlns:a16="http://schemas.microsoft.com/office/drawing/2014/main" val="915219238"/>
                    </a:ext>
                  </a:extLst>
                </a:gridCol>
              </a:tblGrid>
              <a:tr h="2168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BreaKHis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100X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200X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400X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3287931263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3HP-INFW-SIGMF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0.865 (0.053)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0.890 (0.029)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0.927 (0.029)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0.890 (0.029)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3077015359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5HP-INFW-EVT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0.805 (0.023)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0.890 (0.029)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0.890 (0.029)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0.877 (0.046)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3656910784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MILCNN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0.869 (0.054)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0.857 (0.048)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0.859 (0.039)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0.834 (0.053)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14190210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Non-parametric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0.921 (0.059)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0.891 (0.052)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0.872 (0.043)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0.827 (0.030)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730822321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Linear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0.856 (0.056)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0.821 (0.059)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0.846 (0.048)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0.809 (0.049)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2535823891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Poly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0.848 (0.027)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0.825 (0.046)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0.839 (0.042)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0.813 (0.042)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2505242250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RBF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0.790 (0.021)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0.719 (0.029)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0.762 (0.019)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0.730 (0.035)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2604412217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Linear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0.795 (0.043)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0.834 (0.046)</a:t>
                      </a:r>
                      <a:endParaRPr lang="en-US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0.836 (0.047)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0.810 (0.052)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463692222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Poly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0.752 (0.061)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0.798 (0.048)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0.765 (0.039)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0.685 (0.051)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2700209912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mi-SVM RBF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0.778 (0.016)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0.754 (0.015)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0.738 (0.023)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0.729 (0.034)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1432042593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Citation-kNN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0.737 (0.046)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0.728 (0.054)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0.757 (0.031)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0.772 (0.036)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1307737426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EM-DD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0.783 (0.056)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0.806 (0.052)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0.771 (0.063)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0.787 (0.057)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2848217792"/>
                  </a:ext>
                </a:extLst>
              </a:tr>
              <a:tr h="28177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DD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0.705 (0.061)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0.645 (0.043)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0.683 (0.036)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0.712 (0.033)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3891421123"/>
                  </a:ext>
                </a:extLst>
              </a:tr>
              <a:tr h="2768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</a:t>
                      </a:r>
                      <a:r>
                        <a:rPr lang="el-GR" sz="800" dirty="0">
                          <a:effectLst/>
                        </a:rPr>
                        <a:t>2</a:t>
                      </a:r>
                      <a:r>
                        <a:rPr lang="en-US" sz="800" dirty="0">
                          <a:effectLst/>
                        </a:rPr>
                        <a:t>]</a:t>
                      </a:r>
                      <a:r>
                        <a:rPr lang="el-GR" sz="800" dirty="0">
                          <a:effectLst/>
                        </a:rPr>
                        <a:t> </a:t>
                      </a:r>
                      <a:r>
                        <a:rPr lang="en-US" sz="800" dirty="0">
                          <a:effectLst/>
                        </a:rPr>
                        <a:t>Iterated-discrim. APR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0.738 (0.038)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0.665 (0.041)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0.842 (0.049)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0.680 (0.056)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019" marR="55019" marT="0" marB="0" anchor="ctr"/>
                </a:tc>
                <a:extLst>
                  <a:ext uri="{0D108BD9-81ED-4DB2-BD59-A6C34878D82A}">
                    <a16:rowId xmlns:a16="http://schemas.microsoft.com/office/drawing/2014/main" val="195808574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6E57766-EC2B-4723-8312-BCD0B528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l-GR" dirty="0"/>
              <a:t>Αποτελέσματα για το </a:t>
            </a:r>
            <a:r>
              <a:rPr lang="en-US" dirty="0"/>
              <a:t>BreaKHis (</a:t>
            </a:r>
            <a:r>
              <a:rPr lang="el-GR" dirty="0"/>
              <a:t>4</a:t>
            </a:r>
            <a:r>
              <a:rPr lang="en-US" dirty="0"/>
              <a:t>/</a:t>
            </a:r>
            <a:r>
              <a:rPr lang="el-GR" dirty="0"/>
              <a:t>4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5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A8D-8960-48B5-88BB-281480F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Συμπεράσματα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038AF-D06D-46A0-A44D-2648816D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A7A6D-919B-49B2-9F80-E48AD4BC1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Informative Windows </a:t>
            </a:r>
            <a:r>
              <a:rPr lang="el-GR" dirty="0"/>
              <a:t>→</a:t>
            </a:r>
            <a:r>
              <a:rPr lang="en-US" dirty="0"/>
              <a:t> </a:t>
            </a:r>
            <a:r>
              <a:rPr lang="el-GR" dirty="0"/>
              <a:t>Καλύτερο </a:t>
            </a:r>
            <a:r>
              <a:rPr lang="en-US" dirty="0"/>
              <a:t>AUC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Ίδιες υπερ-παράμετροι </a:t>
            </a:r>
            <a:r>
              <a:rPr lang="en-US" dirty="0"/>
              <a:t>SVM:</a:t>
            </a:r>
          </a:p>
          <a:p>
            <a:r>
              <a:rPr lang="en-US" dirty="0"/>
              <a:t>Sigmoid</a:t>
            </a:r>
          </a:p>
          <a:p>
            <a:r>
              <a:rPr lang="el-GR" dirty="0"/>
              <a:t>Ευκολότερο </a:t>
            </a:r>
            <a:r>
              <a:rPr lang="en-US" dirty="0"/>
              <a:t>Optimization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l-GR" dirty="0"/>
              <a:t>Διαφορετικές υπερ-παράμετροι</a:t>
            </a:r>
            <a:r>
              <a:rPr lang="en-US" dirty="0"/>
              <a:t> SVM:</a:t>
            </a:r>
          </a:p>
          <a:p>
            <a:r>
              <a:rPr lang="en-US" dirty="0"/>
              <a:t>Weibull</a:t>
            </a:r>
          </a:p>
          <a:p>
            <a:r>
              <a:rPr lang="el-GR" dirty="0"/>
              <a:t>Δυσκολότερο </a:t>
            </a:r>
            <a:r>
              <a:rPr lang="en-US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013243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468BB-4014-4DBC-90BC-754D3FFA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42BB0-DB58-48BD-82BF-20A894852A38}"/>
              </a:ext>
            </a:extLst>
          </p:cNvPr>
          <p:cNvSpPr txBox="1"/>
          <p:nvPr/>
        </p:nvSpPr>
        <p:spPr>
          <a:xfrm>
            <a:off x="4899764" y="3136612"/>
            <a:ext cx="2392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/>
              <a:t>Ερωτήσεις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128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C080-DC6B-4FEC-950A-BE62C3A9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Κατηγοριοποίηση Πολλαπλών Στιγμιότυπων </a:t>
            </a:r>
            <a:r>
              <a:rPr lang="en-US" dirty="0"/>
              <a:t>– MIL (</a:t>
            </a:r>
            <a:r>
              <a:rPr lang="el-GR" dirty="0"/>
              <a:t>2/2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59CD-A20A-4178-B54F-06ED848BE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Instance Space</a:t>
            </a:r>
            <a:endParaRPr lang="el-GR" dirty="0"/>
          </a:p>
          <a:p>
            <a:r>
              <a:rPr lang="el-GR" dirty="0"/>
              <a:t>Κατηγοριοποιητής και </a:t>
            </a:r>
            <a:r>
              <a:rPr lang="en-US" dirty="0"/>
              <a:t>scores</a:t>
            </a:r>
            <a:r>
              <a:rPr lang="el-GR" dirty="0"/>
              <a:t> σε επίπεδο στιγμιότυπου</a:t>
            </a:r>
          </a:p>
          <a:p>
            <a:r>
              <a:rPr lang="el-GR" dirty="0"/>
              <a:t>Συμπέρασμα σε επίπεδο αντικειμένου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Bag Space</a:t>
            </a:r>
          </a:p>
          <a:p>
            <a:r>
              <a:rPr lang="el-GR" dirty="0"/>
              <a:t>Συνάρτηση απόστασης / ομοιότητας μεταξύ αντικειμένων</a:t>
            </a:r>
          </a:p>
          <a:p>
            <a:r>
              <a:rPr lang="en-US" dirty="0"/>
              <a:t>SIL </a:t>
            </a:r>
            <a:r>
              <a:rPr lang="el-GR" dirty="0"/>
              <a:t>κατηγοριοποίηση σε επίπεδο αντικειμένου</a:t>
            </a:r>
          </a:p>
          <a:p>
            <a:endParaRPr lang="el-GR" dirty="0"/>
          </a:p>
          <a:p>
            <a:pPr marL="0" indent="0">
              <a:buNone/>
            </a:pPr>
            <a:r>
              <a:rPr lang="en-US" dirty="0"/>
              <a:t>Embedded Space</a:t>
            </a:r>
            <a:endParaRPr lang="el-GR" dirty="0"/>
          </a:p>
          <a:p>
            <a:r>
              <a:rPr lang="el-GR" dirty="0"/>
              <a:t>Δημιουργία ενός </a:t>
            </a:r>
            <a:r>
              <a:rPr lang="en-US" dirty="0"/>
              <a:t>feature vector </a:t>
            </a:r>
            <a:r>
              <a:rPr lang="el-GR" dirty="0"/>
              <a:t>για κάθε αντικείμενο</a:t>
            </a:r>
          </a:p>
          <a:p>
            <a:r>
              <a:rPr lang="en-US" dirty="0"/>
              <a:t>SIL </a:t>
            </a:r>
            <a:r>
              <a:rPr lang="el-GR" dirty="0"/>
              <a:t>κατηγοριοποίηση στο «</a:t>
            </a:r>
            <a:r>
              <a:rPr lang="en-US" dirty="0"/>
              <a:t>embedded</a:t>
            </a:r>
            <a:r>
              <a:rPr lang="el-GR" dirty="0"/>
              <a:t>» επίπεδο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244A7-373E-4B48-A193-8DD586C6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8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489-987D-4853-8485-47CB9F2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9B85-8D3F-4457-AC5D-A53DFEFCD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l-GR" dirty="0"/>
              <a:t>Είδη ως προς το </a:t>
            </a:r>
            <a:r>
              <a:rPr lang="en-US" dirty="0"/>
              <a:t>margin:</a:t>
            </a:r>
          </a:p>
          <a:p>
            <a:r>
              <a:rPr lang="en-US" dirty="0"/>
              <a:t>Hard-Margin</a:t>
            </a:r>
          </a:p>
          <a:p>
            <a:r>
              <a:rPr lang="en-US" dirty="0"/>
              <a:t>Soft-Margin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n-US" dirty="0"/>
              <a:t>Kernel Trick:</a:t>
            </a:r>
            <a:endParaRPr lang="el-GR" dirty="0"/>
          </a:p>
          <a:p>
            <a:r>
              <a:rPr lang="en-US" dirty="0"/>
              <a:t>Linear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RBF</a:t>
            </a:r>
            <a:endParaRPr lang="el-GR" dirty="0"/>
          </a:p>
          <a:p>
            <a:endParaRPr lang="en-US" dirty="0"/>
          </a:p>
          <a:p>
            <a:pPr marL="0" indent="0">
              <a:buNone/>
            </a:pPr>
            <a:r>
              <a:rPr lang="el-GR" dirty="0"/>
              <a:t>Άλλες μορφές</a:t>
            </a:r>
            <a:r>
              <a:rPr lang="en-US" dirty="0"/>
              <a:t>:</a:t>
            </a:r>
            <a:endParaRPr lang="el-GR" dirty="0"/>
          </a:p>
          <a:p>
            <a:r>
              <a:rPr lang="en-US" dirty="0"/>
              <a:t>Multi-Class</a:t>
            </a:r>
          </a:p>
          <a:p>
            <a:r>
              <a:rPr lang="en-US" dirty="0"/>
              <a:t>One-Class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62D5E-4F06-4158-A704-18534D51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EBF0F-E844-4FF5-97DD-9CB8E789E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89" y="1699521"/>
            <a:ext cx="3016552" cy="211396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0C7A3-38D4-4AC6-897A-0B37B515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4150658"/>
            <a:ext cx="5611620" cy="223661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9115782-3571-4E47-9157-C814F1AE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147" y="1697402"/>
            <a:ext cx="3394215" cy="2116081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903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1562-2F5A-4F0E-A0C2-548F7A78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One-Class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A62E-900F-4DFD-9806-2588F31D8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488" y="2071579"/>
            <a:ext cx="8946541" cy="4195481"/>
          </a:xfrm>
        </p:spPr>
        <p:txBody>
          <a:bodyPr/>
          <a:lstStyle/>
          <a:p>
            <a:r>
              <a:rPr lang="el-GR" dirty="0"/>
              <a:t>Δυαδικός κατηγοριοποιητής – θετικό / αρνητικό</a:t>
            </a:r>
            <a:endParaRPr lang="en-US" dirty="0"/>
          </a:p>
          <a:p>
            <a:r>
              <a:rPr lang="el-GR" dirty="0"/>
              <a:t>Εκπαιδεύονται μόνο με μια κλάση δεδομένων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Τυπική Χρήση</a:t>
            </a:r>
            <a:r>
              <a:rPr lang="en-US" dirty="0"/>
              <a:t>:</a:t>
            </a:r>
            <a:endParaRPr lang="el-GR" dirty="0"/>
          </a:p>
          <a:p>
            <a:r>
              <a:rPr lang="en-US" dirty="0"/>
              <a:t>Outlier Detection</a:t>
            </a:r>
          </a:p>
          <a:p>
            <a:r>
              <a:rPr lang="el-GR" dirty="0"/>
              <a:t>Έλλειψη αρνητικών δειγμάτων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D02DA-6884-42F5-BD05-6E15906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4027EF7-0295-43E9-ADB9-41F352C0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20" y="3018616"/>
            <a:ext cx="3917692" cy="3062726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797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FE18-8D1C-4EA9-A895-80B66BA4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27B0-8C07-4298-A814-615B898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F8A1F7-684F-4D1D-ACB0-AFA4AA232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9343" y="3582326"/>
            <a:ext cx="2760957" cy="2844854"/>
          </a:xfrm>
          <a:ln w="5715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9BDAB-6A92-4AA7-BB44-F28C6929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620" y="3582326"/>
            <a:ext cx="2783839" cy="284485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7F7FC11-38B7-4DF2-9797-74E632A58064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1008742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Εύρεση «σημαντικότερων» χαρακτηριστικών και απόρριψη των άλλων</a:t>
            </a:r>
          </a:p>
          <a:p>
            <a:r>
              <a:rPr lang="el-GR" dirty="0"/>
              <a:t>Μείωση της διαστατικότητας και κατανόηση των δεδομένων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r>
              <a:rPr lang="el-GR" dirty="0"/>
              <a:t>Νέα χαρακτηριστικά</a:t>
            </a:r>
            <a:r>
              <a:rPr lang="en-US" dirty="0"/>
              <a:t>:</a:t>
            </a:r>
            <a:endParaRPr lang="el-GR" dirty="0"/>
          </a:p>
          <a:p>
            <a:r>
              <a:rPr lang="el-GR" dirty="0"/>
              <a:t>Μη-φυσική σημασία</a:t>
            </a:r>
          </a:p>
          <a:p>
            <a:r>
              <a:rPr lang="el-GR" dirty="0"/>
              <a:t>Γραμμικοί συνδυασμοί παλιών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2361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85BD-FFA9-41DB-B144-311FB5F8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κατηγοριοποιητής μας </a:t>
            </a:r>
            <a:r>
              <a:rPr lang="en-US" dirty="0"/>
              <a:t>(</a:t>
            </a:r>
            <a:r>
              <a:rPr lang="el-GR" dirty="0"/>
              <a:t>1</a:t>
            </a:r>
            <a:r>
              <a:rPr lang="en-US" dirty="0"/>
              <a:t>/</a:t>
            </a:r>
            <a:r>
              <a:rPr lang="el-GR" dirty="0"/>
              <a:t>2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2F53AA-0EF8-4025-AABA-BE3DEB613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429" y="2312463"/>
            <a:ext cx="5382376" cy="3600953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CB9F0-0DEA-4B32-A706-D4DEBBF2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641E3-2711-42E3-8DB6-C474A811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27" y="1626568"/>
            <a:ext cx="5334744" cy="428684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FD066-2B79-4B2E-9797-E0DC69EF8523}"/>
              </a:ext>
            </a:extLst>
          </p:cNvPr>
          <p:cNvSpPr txBox="1"/>
          <p:nvPr/>
        </p:nvSpPr>
        <p:spPr>
          <a:xfrm>
            <a:off x="1850343" y="6100606"/>
            <a:ext cx="279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Phase #1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225BD-FF14-45B1-984B-A75263F5D70E}"/>
              </a:ext>
            </a:extLst>
          </p:cNvPr>
          <p:cNvSpPr txBox="1"/>
          <p:nvPr/>
        </p:nvSpPr>
        <p:spPr>
          <a:xfrm>
            <a:off x="7566925" y="6100606"/>
            <a:ext cx="279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Phase #2</a:t>
            </a:r>
          </a:p>
        </p:txBody>
      </p:sp>
    </p:spTree>
    <p:extLst>
      <p:ext uri="{BB962C8B-B14F-4D97-AF65-F5344CB8AC3E}">
        <p14:creationId xmlns:p14="http://schemas.microsoft.com/office/powerpoint/2010/main" val="146340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3D02-C2C2-414D-BC3C-9FFBAD10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κατηγοριοποιητής μας </a:t>
            </a:r>
            <a:r>
              <a:rPr lang="en-US" dirty="0"/>
              <a:t>(</a:t>
            </a:r>
            <a:r>
              <a:rPr lang="el-GR" dirty="0"/>
              <a:t>2</a:t>
            </a:r>
            <a:r>
              <a:rPr lang="en-US" dirty="0"/>
              <a:t>/</a:t>
            </a:r>
            <a:r>
              <a:rPr lang="el-GR" dirty="0"/>
              <a:t>2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5068A7-17A7-4887-A337-F912FF4BE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96" y="1539072"/>
            <a:ext cx="8430208" cy="4523526"/>
          </a:xfrm>
          <a:ln w="57150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3D931-F79E-413E-930E-78F0C930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98A0E-C85D-4807-AC1E-953E708857D5}"/>
              </a:ext>
            </a:extLst>
          </p:cNvPr>
          <p:cNvSpPr txBox="1"/>
          <p:nvPr/>
        </p:nvSpPr>
        <p:spPr>
          <a:xfrm>
            <a:off x="4743791" y="6174449"/>
            <a:ext cx="270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 Phase</a:t>
            </a:r>
          </a:p>
        </p:txBody>
      </p:sp>
    </p:spTree>
    <p:extLst>
      <p:ext uri="{BB962C8B-B14F-4D97-AF65-F5344CB8AC3E}">
        <p14:creationId xmlns:p14="http://schemas.microsoft.com/office/powerpoint/2010/main" val="39966911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840</TotalTime>
  <Words>1769</Words>
  <Application>Microsoft Office PowerPoint</Application>
  <PresentationFormat>Widescreen</PresentationFormat>
  <Paragraphs>444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Wingdings 3</vt:lpstr>
      <vt:lpstr>Ion</vt:lpstr>
      <vt:lpstr>Κατηγοριοποίηση Ιστοπαθολογικών Εικόνων με χρήση Μάθησης Πολλαπλών Στιγμιότυπων</vt:lpstr>
      <vt:lpstr>Νεοπλασίες του Μαστού</vt:lpstr>
      <vt:lpstr>Κατηγοριοποίηση Πολλαπλών Στιγμιότυπων – MIL (1/2)</vt:lpstr>
      <vt:lpstr>Κατηγοριοποίηση Πολλαπλών Στιγμιότυπων – MIL (2/2)</vt:lpstr>
      <vt:lpstr>Support Vector Machine</vt:lpstr>
      <vt:lpstr>One-Class SVM</vt:lpstr>
      <vt:lpstr>Principal Component Analysis</vt:lpstr>
      <vt:lpstr>Ο κατηγοριοποιητής μας (1/2)</vt:lpstr>
      <vt:lpstr>Ο κατηγοριοποιητής μας (2/2)</vt:lpstr>
      <vt:lpstr>SVM – Decision Value Calibration</vt:lpstr>
      <vt:lpstr>Extreme Value Theory – Weibull (1/3)</vt:lpstr>
      <vt:lpstr>Extreme Value Theory – Weibull (2/3)</vt:lpstr>
      <vt:lpstr>Extreme Value Theory – Weibull (3/3)</vt:lpstr>
      <vt:lpstr>Standard Logistic Function</vt:lpstr>
      <vt:lpstr>Bag-Level Μετρικές</vt:lpstr>
      <vt:lpstr>Πειραματική Διαδικασία</vt:lpstr>
      <vt:lpstr>Κανονικοποίηση Απόχρωσης για Stains (1/3)</vt:lpstr>
      <vt:lpstr>Κανονικοποίηση Απόχρωσης για Stains (2/3)</vt:lpstr>
      <vt:lpstr>Κανονικοποίηση Απόχρωσης για Stains (3/3)</vt:lpstr>
      <vt:lpstr>Κατακερματισμός Εικόνων σε Patches</vt:lpstr>
      <vt:lpstr>Canonical Polyadic Decomposition</vt:lpstr>
      <vt:lpstr>Εμφωλευμένο Cross-Validation</vt:lpstr>
      <vt:lpstr>Τα σύνολα δεδομένων</vt:lpstr>
      <vt:lpstr>Σύγκριση Μεθόδων (1/4)</vt:lpstr>
      <vt:lpstr>Σύγκριση Μεθόδων (2/4)</vt:lpstr>
      <vt:lpstr>Σύγκριση Μεθόδων (3/4)</vt:lpstr>
      <vt:lpstr>Σύγκριση Μεθόδων (4/4)</vt:lpstr>
      <vt:lpstr>Αποτελέσματα για το BCC (1/2)</vt:lpstr>
      <vt:lpstr>Αποτελέσματα για το BCC (2/2)</vt:lpstr>
      <vt:lpstr>Αποτελέσματα για το BreaKHis (1/4)</vt:lpstr>
      <vt:lpstr>Αποτελέσματα για το BreaKHis (2/4)</vt:lpstr>
      <vt:lpstr>Αποτελέσματα για το BreaKHis (3/4)</vt:lpstr>
      <vt:lpstr>Αποτελέσματα για το BreaKHis (4/4)</vt:lpstr>
      <vt:lpstr>Συμπεράσματα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Μάθηση Πολλαπλών Στιγμιότυπων για Κατηγοριοποίηση Εικόνων</dc:title>
  <dc:creator>Efthymios Menychtas</dc:creator>
  <cp:lastModifiedBy>Efthymios Menychtas</cp:lastModifiedBy>
  <cp:revision>191</cp:revision>
  <dcterms:created xsi:type="dcterms:W3CDTF">2019-11-04T13:08:21Z</dcterms:created>
  <dcterms:modified xsi:type="dcterms:W3CDTF">2019-12-04T15:48:52Z</dcterms:modified>
</cp:coreProperties>
</file>